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16.xml" ContentType="application/vnd.openxmlformats-officedocument.presentationml.notesSlide+xml"/>
  <Override PartName="/ppt/slides/slide5.xml" ContentType="application/vnd.openxmlformats-officedocument.presentationml.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notesSlides/notesSlide12.xml" ContentType="application/vnd.openxmlformats-officedocument.presentationml.notesSlide+xml"/>
  <Override PartName="/docProps/app.xml" ContentType="application/vnd.openxmlformats-officedocument.extended-properties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s/slide22.xml" ContentType="application/vnd.openxmlformats-officedocument.presentationml.slide+xml"/>
  <Override PartName="/ppt/notesSlides/notesSlide24.xml" ContentType="application/vnd.openxmlformats-officedocument.presentationml.notesSlide+xml"/>
  <Default Extension="xml" ContentType="application/xml"/>
  <Override PartName="/ppt/slides/slide19.xml" ContentType="application/vnd.openxmlformats-officedocument.presentationml.slide+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notesSlides/notesSlide20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17.xml" ContentType="application/vnd.openxmlformats-officedocument.presentationml.notes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Override PartName="/ppt/notesSlides/notesSlide6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18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3.xml" ContentType="application/vnd.openxmlformats-officedocument.presentationml.slide+xml"/>
  <Override PartName="/ppt/slides/slide24.xml" ContentType="application/vnd.openxmlformats-officedocument.presentationml.slide+xml"/>
  <Override PartName="/ppt/slides/slide20.xml" ContentType="application/vnd.openxmlformats-officedocument.presentationml.slide+xml"/>
  <Override PartName="/ppt/notesSlides/notesSlide7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notesSlides/notesSlide19.xml" ContentType="application/vnd.openxmlformats-officedocument.presentationml.notes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notesSlides/notesSlide8.xml" ContentType="application/vnd.openxmlformats-officedocument.presentationml.notesSlide+xml"/>
  <Override PartName="/ppt/notesSlides/notesSlide15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25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  <Override PartName="/ppt/notesSlides/notesSlide2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saveSubsetFonts="1" autoCompressPictures="0">
  <p:sldMasterIdLst>
    <p:sldMasterId r:id="rId1"/>
  </p:sldMasterIdLst>
  <p:notesMasterIdLst>
    <p:notesMasterId r:id="rId27"/>
  </p:notesMasterIdLst>
  <p:sldIdLst>
    <p:sldId id="327" r:id="rId2"/>
    <p:sldId id="314" r:id="rId3"/>
    <p:sldId id="268" r:id="rId4"/>
    <p:sldId id="329" r:id="rId5"/>
    <p:sldId id="328" r:id="rId6"/>
    <p:sldId id="330" r:id="rId7"/>
    <p:sldId id="269" r:id="rId8"/>
    <p:sldId id="323" r:id="rId9"/>
    <p:sldId id="297" r:id="rId10"/>
    <p:sldId id="317" r:id="rId11"/>
    <p:sldId id="316" r:id="rId12"/>
    <p:sldId id="321" r:id="rId13"/>
    <p:sldId id="322" r:id="rId14"/>
    <p:sldId id="270" r:id="rId15"/>
    <p:sldId id="281" r:id="rId16"/>
    <p:sldId id="282" r:id="rId17"/>
    <p:sldId id="325" r:id="rId18"/>
    <p:sldId id="285" r:id="rId19"/>
    <p:sldId id="283" r:id="rId20"/>
    <p:sldId id="315" r:id="rId21"/>
    <p:sldId id="326" r:id="rId22"/>
    <p:sldId id="298" r:id="rId23"/>
    <p:sldId id="318" r:id="rId24"/>
    <p:sldId id="319" r:id="rId25"/>
    <p:sldId id="320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FF009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>
    <p:restoredLeft sz="10570" autoAdjust="0"/>
    <p:restoredTop sz="83240" autoAdjust="0"/>
  </p:normalViewPr>
  <p:slideViewPr>
    <p:cSldViewPr snapToObjects="1">
      <p:cViewPr>
        <p:scale>
          <a:sx n="150" d="100"/>
          <a:sy n="150" d="100"/>
        </p:scale>
        <p:origin x="-88" y="-8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1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curl</a:t>
            </a:r>
            <a:r>
              <a:rPr lang="fr-FR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-X POST </a:t>
            </a:r>
            <a:r>
              <a:rPr lang="fr-FR" sz="11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-u</a:t>
            </a:r>
            <a:r>
              <a:rPr lang="fr-FR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"</a:t>
            </a:r>
            <a:r>
              <a:rPr lang="fr-FR" sz="11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apikey</a:t>
            </a:r>
            <a:r>
              <a:rPr lang="fr-FR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:" </a:t>
            </a:r>
            <a:r>
              <a:rPr lang="fr-FR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-F "</a:t>
            </a:r>
            <a:r>
              <a:rPr lang="fr-FR" sz="11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images_file</a:t>
            </a:r>
            <a:r>
              <a:rPr lang="fr-FR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=@12148/btv1b103365619/f12.jpg" -F "</a:t>
            </a:r>
            <a:r>
              <a:rPr lang="fr-FR" sz="1100" b="0" i="0" u="none" strike="noStrike" cap="none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classifier_ids</a:t>
            </a:r>
            <a:r>
              <a:rPr lang="fr-FR" sz="11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=DefaultCustomModel_1457318034" "https://gateway.watsonplatform.net/visual-recognition/api/v3/classify?version=2018-03-19"</a:t>
            </a:r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600" dirty="0" smtClean="0"/>
              <a:t>Compte</a:t>
            </a:r>
            <a:r>
              <a:rPr lang="fr-FR" sz="1600" baseline="0" dirty="0" smtClean="0"/>
              <a:t> : </a:t>
            </a:r>
            <a:r>
              <a:rPr lang="fr-FR" sz="1600" baseline="0" dirty="0" err="1" smtClean="0"/>
              <a:t>jpmoreuxbnf@gmail.com</a:t>
            </a:r>
            <a:endParaRPr lang="fr-FR" sz="1600" baseline="0" dirty="0" smtClean="0"/>
          </a:p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17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600" dirty="0" smtClean="0"/>
              <a:t>Compte : </a:t>
            </a:r>
            <a:r>
              <a:rPr lang="fr-FR" sz="1600" dirty="0" err="1" smtClean="0"/>
              <a:t>https://cloud.ibm.com</a:t>
            </a:r>
            <a:r>
              <a:rPr lang="fr-FR" sz="1600" dirty="0" smtClean="0"/>
              <a:t>/</a:t>
            </a:r>
          </a:p>
          <a:p>
            <a:r>
              <a:rPr lang="fr-FR" sz="1600" dirty="0" err="1" smtClean="0"/>
              <a:t>jpmoreux@free.fr</a:t>
            </a:r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600" dirty="0" smtClean="0"/>
              <a:t>Compte : </a:t>
            </a:r>
            <a:r>
              <a:rPr lang="fr-FR" sz="1600" dirty="0" err="1" smtClean="0"/>
              <a:t>jp.moreux@yahoo.fr</a:t>
            </a:r>
            <a:endParaRPr lang="fr-FR" sz="1600" dirty="0" smtClean="0"/>
          </a:p>
          <a:p>
            <a:r>
              <a:rPr lang="fr-FR" sz="1600" dirty="0" smtClean="0"/>
              <a:t>aller dans Services/Mes Services puis </a:t>
            </a:r>
            <a:r>
              <a:rPr lang="fr-FR" sz="1600" dirty="0" err="1" smtClean="0"/>
              <a:t>watson</a:t>
            </a:r>
            <a:r>
              <a:rPr lang="fr-FR" sz="1600" baseline="0" dirty="0" smtClean="0"/>
              <a:t> studio</a:t>
            </a:r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600" dirty="0" smtClean="0"/>
              <a:t>Compte : </a:t>
            </a:r>
            <a:r>
              <a:rPr lang="fr-FR" sz="1600" dirty="0" err="1" smtClean="0"/>
              <a:t>jp.moreux@yahoo.fr</a:t>
            </a:r>
            <a:endParaRPr lang="fr-FR" sz="1600" dirty="0" smtClean="0"/>
          </a:p>
          <a:p>
            <a:r>
              <a:rPr lang="fr-FR" sz="1600" dirty="0" smtClean="0"/>
              <a:t>aller dans Services/Mes Services puis </a:t>
            </a:r>
            <a:r>
              <a:rPr lang="fr-FR" sz="1600" dirty="0" err="1" smtClean="0"/>
              <a:t>watson</a:t>
            </a:r>
            <a:r>
              <a:rPr lang="fr-FR" sz="1600" baseline="0" dirty="0" smtClean="0"/>
              <a:t> studio</a:t>
            </a:r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600" dirty="0" smtClean="0"/>
              <a:t>Compte : </a:t>
            </a:r>
            <a:r>
              <a:rPr lang="fr-FR" sz="1600" dirty="0" err="1" smtClean="0"/>
              <a:t>jp.moreux@yahoo.fr</a:t>
            </a:r>
            <a:endParaRPr lang="fr-FR" sz="1600" dirty="0" smtClean="0"/>
          </a:p>
          <a:p>
            <a:r>
              <a:rPr lang="fr-FR" sz="1600" dirty="0" smtClean="0"/>
              <a:t>aller dans Services/Mes Services puis </a:t>
            </a:r>
            <a:r>
              <a:rPr lang="fr-FR" sz="1600" dirty="0" err="1" smtClean="0"/>
              <a:t>watson</a:t>
            </a:r>
            <a:r>
              <a:rPr lang="fr-FR" sz="1600" baseline="0" dirty="0" smtClean="0"/>
              <a:t> studio</a:t>
            </a:r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600" dirty="0" smtClean="0"/>
              <a:t>Compte : </a:t>
            </a:r>
            <a:r>
              <a:rPr lang="fr-FR" sz="1600" dirty="0" err="1" smtClean="0"/>
              <a:t>jp.moreux@yahoo.fr</a:t>
            </a:r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229600" cy="74295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3716"/>
            <a:ext cx="1066800" cy="246888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1A0D9373-E7F8-484B-A6FF-C94A2FFCF0FB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0"/>
            <a:ext cx="4114800" cy="246888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fr-FR"/>
              <a:t>hhh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r:id="rId1"/>
    <p:sldLayoutId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eg"/><Relationship Id="rId5" Type="http://schemas.openxmlformats.org/officeDocument/2006/relationships/hyperlink" Target="https://github.com/altomator/Introduction_to_Deep_Learning/blob/master/binder/classify-img-with-iiif-and-watson.py" TargetMode="External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5" Type="http://schemas.openxmlformats.org/officeDocument/2006/relationships/image" Target="../media/image25.jpeg"/><Relationship Id="rId6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ibm.com/resources" TargetMode="External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2006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6" name="Rectangle 4"/>
          <p:cNvSpPr txBox="1">
            <a:spLocks noGrp="1"/>
          </p:cNvSpPr>
          <p:nvPr>
            <p:ph type="ctrTitle"/>
          </p:nvPr>
        </p:nvSpPr>
        <p:spPr>
          <a:xfrm>
            <a:off x="6019800" y="1771650"/>
            <a:ext cx="3124200" cy="11430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13231">
              <a:defRPr sz="3120"/>
            </a:lvl1pPr>
          </a:lstStyle>
          <a:p>
            <a:pPr algn="l"/>
            <a:r>
              <a:rPr lang="fr-FR" sz="1800" dirty="0" smtClean="0">
                <a:solidFill>
                  <a:srgbClr val="FFFFFF"/>
                </a:solidFill>
              </a:rPr>
              <a:t>Jean-Philippe </a:t>
            </a:r>
            <a:r>
              <a:rPr lang="fr-FR" sz="1800" dirty="0" err="1" smtClean="0">
                <a:solidFill>
                  <a:srgbClr val="FFFFFF"/>
                </a:solidFill>
              </a:rPr>
              <a:t>Moreux</a:t>
            </a:r>
            <a:r>
              <a:rPr lang="fr-FR" sz="1800" dirty="0" smtClean="0">
                <a:solidFill>
                  <a:srgbClr val="FFFFFF"/>
                </a:solidFill>
              </a:rPr>
              <a:t> </a:t>
            </a:r>
            <a:br>
              <a:rPr lang="fr-FR" sz="1800" dirty="0" smtClean="0">
                <a:solidFill>
                  <a:srgbClr val="FFFFFF"/>
                </a:solidFill>
              </a:rPr>
            </a:br>
            <a:r>
              <a:rPr lang="fr-FR" sz="1400" dirty="0" smtClean="0">
                <a:solidFill>
                  <a:srgbClr val="FFFFFF"/>
                </a:solidFill>
              </a:rPr>
              <a:t>Bibliothèque nationale de France</a:t>
            </a:r>
            <a:r>
              <a:rPr lang="fr-FR" sz="1200" dirty="0" smtClean="0">
                <a:solidFill>
                  <a:srgbClr val="FFFFFF"/>
                </a:solidFill>
              </a:rPr>
              <a:t/>
            </a:r>
            <a:br>
              <a:rPr lang="fr-FR" sz="1200" dirty="0" smtClean="0">
                <a:solidFill>
                  <a:srgbClr val="FFFFFF"/>
                </a:solidFill>
              </a:rPr>
            </a:br>
            <a:r>
              <a:rPr lang="fr-FR" sz="1200" dirty="0" smtClean="0">
                <a:solidFill>
                  <a:srgbClr val="FFFFFF"/>
                </a:solidFill>
              </a:rPr>
              <a:t>DSR/DCP, service Coopération </a:t>
            </a:r>
            <a:br>
              <a:rPr lang="fr-FR" sz="1200" dirty="0" smtClean="0">
                <a:solidFill>
                  <a:srgbClr val="FFFFFF"/>
                </a:solidFill>
              </a:rPr>
            </a:br>
            <a:r>
              <a:rPr lang="fr-FR" sz="1200" dirty="0" smtClean="0">
                <a:solidFill>
                  <a:srgbClr val="FFFFFF"/>
                </a:solidFill>
              </a:rPr>
              <a:t>numérique et </a:t>
            </a:r>
            <a:r>
              <a:rPr lang="fr-FR" sz="1200" dirty="0" err="1" smtClean="0">
                <a:solidFill>
                  <a:srgbClr val="FFFFFF"/>
                </a:solidFill>
              </a:rPr>
              <a:t>Gallica</a:t>
            </a:r>
            <a:r>
              <a:rPr lang="fr-FR" sz="1200" dirty="0" smtClean="0">
                <a:solidFill>
                  <a:srgbClr val="FFFFFF"/>
                </a:solidFill>
              </a:rPr>
              <a:t/>
            </a:r>
            <a:br>
              <a:rPr lang="fr-FR" sz="1200" dirty="0" smtClean="0">
                <a:solidFill>
                  <a:srgbClr val="FFFFFF"/>
                </a:solidFill>
              </a:rPr>
            </a:br>
            <a:r>
              <a:rPr lang="fr-FR" sz="1000" dirty="0" smtClean="0">
                <a:solidFill>
                  <a:srgbClr val="FFFFFF"/>
                </a:solidFill>
              </a:rPr>
              <a:t/>
            </a:r>
            <a:br>
              <a:rPr lang="fr-FR" sz="1000" dirty="0" smtClean="0">
                <a:solidFill>
                  <a:srgbClr val="FFFFFF"/>
                </a:solidFill>
              </a:rPr>
            </a:br>
            <a:r>
              <a:rPr lang="fr-FR" sz="1200" dirty="0" smtClean="0">
                <a:solidFill>
                  <a:srgbClr val="FFFFFF"/>
                </a:solidFill>
              </a:rPr>
              <a:t>Expert scientifique </a:t>
            </a:r>
            <a:r>
              <a:rPr lang="fr-FR" sz="1200" dirty="0" err="1" smtClean="0">
                <a:solidFill>
                  <a:srgbClr val="FFFFFF"/>
                </a:solidFill>
              </a:rPr>
              <a:t>Gallica</a:t>
            </a:r>
            <a:endParaRPr sz="1200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114800"/>
            <a:ext cx="9144000" cy="51435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6477000" y="4284018"/>
            <a:ext cx="2340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DHNord</a:t>
            </a:r>
            <a:r>
              <a:rPr lang="fr-F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</a:t>
            </a:r>
            <a:r>
              <a:rPr lang="fr-F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novembre 2020</a:t>
            </a:r>
            <a:endParaRPr lang="fr-F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rot="364746">
            <a:off x="646362" y="570511"/>
            <a:ext cx="4483277" cy="2697065"/>
          </a:xfrm>
          <a:prstGeom prst="rect">
            <a:avLst/>
          </a:prstGeom>
          <a:solidFill>
            <a:srgbClr val="FF3C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295400" y="1257300"/>
            <a:ext cx="349262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200" b="1" dirty="0" smtClean="0">
                <a:solidFill>
                  <a:schemeClr val="bg1"/>
                </a:solidFill>
                <a:latin typeface="+mj-lt"/>
              </a:rPr>
              <a:t>Classification supervisée d’images</a:t>
            </a:r>
          </a:p>
          <a:p>
            <a:r>
              <a:rPr lang="fr-FR" sz="2000" dirty="0" smtClean="0">
                <a:solidFill>
                  <a:schemeClr val="bg1"/>
                </a:solidFill>
                <a:latin typeface="+mj-lt"/>
              </a:rPr>
              <a:t>Atelier pratique</a:t>
            </a:r>
            <a:endParaRPr lang="fr-FR" sz="20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1" name="Connecteur droit 10"/>
          <p:cNvCxnSpPr/>
          <p:nvPr/>
        </p:nvCxnSpPr>
        <p:spPr>
          <a:xfrm rot="5400000">
            <a:off x="5515769" y="2370931"/>
            <a:ext cx="857250" cy="1588"/>
          </a:xfrm>
          <a:prstGeom prst="line">
            <a:avLst/>
          </a:prstGeom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Image 11" descr="Capture d’écran 2020-04-28 à 11.22.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171950"/>
            <a:ext cx="1987550" cy="404108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3295926"/>
      </p:ext>
    </p:extLst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mp:transition xmlns:mp="http://schemas.microsoft.com/office/mac/powerpoint/2008/main"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IBM Watson Studio : </a:t>
            </a:r>
            <a:r>
              <a:rPr lang="en-US" sz="2800" dirty="0" err="1" smtClean="0"/>
              <a:t>utiliser</a:t>
            </a:r>
            <a:r>
              <a:rPr lang="en-US" sz="2800" dirty="0" smtClean="0"/>
              <a:t> le </a:t>
            </a:r>
            <a:r>
              <a:rPr lang="en-US" sz="2800" dirty="0" err="1" smtClean="0"/>
              <a:t>modèle</a:t>
            </a:r>
            <a:r>
              <a:rPr lang="en-US" sz="2800" dirty="0" smtClean="0"/>
              <a:t> (</a:t>
            </a:r>
            <a:r>
              <a:rPr lang="en-US" sz="2800" dirty="0" err="1" smtClean="0"/>
              <a:t>localement</a:t>
            </a:r>
            <a:r>
              <a:rPr lang="en-US" sz="2800" dirty="0" smtClean="0"/>
              <a:t>)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457200" y="1276350"/>
            <a:ext cx="8003232" cy="3657600"/>
          </a:xfrm>
        </p:spPr>
        <p:txBody>
          <a:bodyPr>
            <a:normAutofit/>
          </a:bodyPr>
          <a:lstStyle/>
          <a:p>
            <a:pPr marL="457200" indent="-457200">
              <a:lnSpc>
                <a:spcPts val="2600"/>
              </a:lnSpc>
              <a:spcBef>
                <a:spcPts val="600"/>
              </a:spcBef>
              <a:buFont typeface="+mj-lt"/>
              <a:buAutoNum type="arabicPeriod"/>
            </a:pPr>
            <a:r>
              <a:rPr lang="fr-FR" sz="1800" dirty="0" smtClean="0">
                <a:latin typeface="Georgia" panose="02040502050405020303" pitchFamily="18" charset="0"/>
              </a:rPr>
              <a:t>Trouver la </a:t>
            </a:r>
            <a:r>
              <a:rPr lang="fr-FR" sz="1800" b="1" dirty="0" smtClean="0">
                <a:latin typeface="Georgia" panose="02040502050405020303" pitchFamily="18" charset="0"/>
              </a:rPr>
              <a:t>clé </a:t>
            </a:r>
            <a:r>
              <a:rPr lang="fr-FR" sz="1800" dirty="0" smtClean="0">
                <a:latin typeface="Georgia" panose="02040502050405020303" pitchFamily="18" charset="0"/>
              </a:rPr>
              <a:t>d’API </a:t>
            </a:r>
            <a:br>
              <a:rPr lang="fr-FR" sz="1800" dirty="0" smtClean="0">
                <a:latin typeface="Georgia" panose="02040502050405020303" pitchFamily="18" charset="0"/>
              </a:rPr>
            </a:br>
            <a:r>
              <a:rPr lang="fr-FR" sz="1800" dirty="0" smtClean="0">
                <a:latin typeface="Georgia" panose="02040502050405020303" pitchFamily="18" charset="0"/>
              </a:rPr>
              <a:t>(voir annexes)</a:t>
            </a:r>
          </a:p>
          <a:p>
            <a:pPr marL="457200" indent="-457200">
              <a:lnSpc>
                <a:spcPts val="2600"/>
              </a:lnSpc>
              <a:spcBef>
                <a:spcPts val="600"/>
              </a:spcBef>
              <a:buFont typeface="+mj-lt"/>
              <a:buAutoNum type="arabicPeriod"/>
            </a:pPr>
            <a:r>
              <a:rPr lang="fr-FR" sz="1800" dirty="0" smtClean="0">
                <a:latin typeface="Georgia" panose="02040502050405020303" pitchFamily="18" charset="0"/>
              </a:rPr>
              <a:t>Trouver l’</a:t>
            </a:r>
            <a:r>
              <a:rPr lang="fr-FR" sz="1800" b="1" dirty="0" smtClean="0">
                <a:latin typeface="Georgia" panose="02040502050405020303" pitchFamily="18" charset="0"/>
              </a:rPr>
              <a:t>identifiant </a:t>
            </a:r>
            <a:br>
              <a:rPr lang="fr-FR" sz="1800" b="1" dirty="0" smtClean="0">
                <a:latin typeface="Georgia" panose="02040502050405020303" pitchFamily="18" charset="0"/>
              </a:rPr>
            </a:br>
            <a:r>
              <a:rPr lang="fr-FR" sz="1800" b="1" dirty="0" smtClean="0">
                <a:latin typeface="Georgia" panose="02040502050405020303" pitchFamily="18" charset="0"/>
              </a:rPr>
              <a:t>du modèle</a:t>
            </a:r>
            <a:r>
              <a:rPr lang="fr-FR" sz="1800" dirty="0" smtClean="0">
                <a:latin typeface="Georgia" panose="02040502050405020303" pitchFamily="18" charset="0"/>
              </a:rPr>
              <a:t> : onglet</a:t>
            </a:r>
            <a:br>
              <a:rPr lang="fr-FR" sz="1800" dirty="0" smtClean="0">
                <a:latin typeface="Georgia" panose="02040502050405020303" pitchFamily="18" charset="0"/>
              </a:rPr>
            </a:br>
            <a:r>
              <a:rPr lang="fr-FR" sz="1800" dirty="0" err="1" smtClean="0">
                <a:latin typeface="Georgia" panose="02040502050405020303" pitchFamily="18" charset="0"/>
              </a:rPr>
              <a:t>Assets</a:t>
            </a:r>
            <a:r>
              <a:rPr lang="fr-FR" sz="1800" dirty="0" smtClean="0">
                <a:latin typeface="Georgia" panose="02040502050405020303" pitchFamily="18" charset="0"/>
              </a:rPr>
              <a:t>, section </a:t>
            </a:r>
            <a:r>
              <a:rPr lang="fr-FR" sz="1800" dirty="0" err="1" smtClean="0">
                <a:latin typeface="Georgia" panose="02040502050405020303" pitchFamily="18" charset="0"/>
              </a:rPr>
              <a:t>Models</a:t>
            </a:r>
            <a:endParaRPr lang="fr-FR" sz="1800" dirty="0" smtClean="0">
              <a:latin typeface="Georgia" panose="02040502050405020303" pitchFamily="18" charset="0"/>
            </a:endParaRPr>
          </a:p>
          <a:p>
            <a:pPr marL="457200" indent="-457200">
              <a:lnSpc>
                <a:spcPts val="2600"/>
              </a:lnSpc>
              <a:spcBef>
                <a:spcPts val="600"/>
              </a:spcBef>
              <a:buFont typeface="+mj-lt"/>
              <a:buAutoNum type="arabicPeriod"/>
            </a:pPr>
            <a:r>
              <a:rPr lang="fr-FR" sz="1800" dirty="0" smtClean="0">
                <a:latin typeface="Georgia" panose="02040502050405020303" pitchFamily="18" charset="0"/>
              </a:rPr>
              <a:t>Cliquer sur le modèle </a:t>
            </a:r>
          </a:p>
          <a:p>
            <a:pPr>
              <a:lnSpc>
                <a:spcPts val="2600"/>
              </a:lnSpc>
              <a:buNone/>
            </a:pPr>
            <a:r>
              <a:rPr sz="1600" dirty="0" smtClean="0"/>
              <a:t> </a:t>
            </a:r>
            <a:endParaRPr lang="fr-FR" sz="1600" dirty="0" smtClean="0"/>
          </a:p>
          <a:p>
            <a:pPr>
              <a:lnSpc>
                <a:spcPts val="2600"/>
              </a:lnSpc>
            </a:pPr>
            <a:endParaRPr lang="fr-FR" sz="2000" dirty="0" smtClean="0"/>
          </a:p>
          <a:p>
            <a:pPr>
              <a:lnSpc>
                <a:spcPts val="2600"/>
              </a:lnSpc>
            </a:pPr>
            <a:endParaRPr lang="fr-FR" sz="2000" dirty="0"/>
          </a:p>
          <a:p>
            <a:pPr lvl="0"/>
            <a:endParaRPr lang="fr-FR" sz="20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11" name="Image 10" descr="Capture d’écran 2020-03-25 à 15.31.4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930" y="1219200"/>
            <a:ext cx="5264870" cy="3714750"/>
          </a:xfrm>
          <a:prstGeom prst="rect">
            <a:avLst/>
          </a:prstGeom>
        </p:spPr>
      </p:pic>
      <p:cxnSp>
        <p:nvCxnSpPr>
          <p:cNvPr id="12" name="Google Shape;415;p24"/>
          <p:cNvCxnSpPr/>
          <p:nvPr/>
        </p:nvCxnSpPr>
        <p:spPr>
          <a:xfrm rot="10800000" flipV="1">
            <a:off x="4595814" y="1660327"/>
            <a:ext cx="357186" cy="7322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4953000" y="1428750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B432"/>
                </a:solidFill>
              </a:rPr>
              <a:t>onglet </a:t>
            </a:r>
            <a:r>
              <a:rPr lang="fr-FR" dirty="0" err="1" smtClean="0">
                <a:solidFill>
                  <a:srgbClr val="50B432"/>
                </a:solidFill>
              </a:rPr>
              <a:t>Assets</a:t>
            </a:r>
            <a:endParaRPr lang="fr-FR" dirty="0" smtClean="0">
              <a:solidFill>
                <a:srgbClr val="50B432"/>
              </a:solidFill>
            </a:endParaRPr>
          </a:p>
          <a:p>
            <a:endParaRPr lang="fr-FR" dirty="0">
              <a:solidFill>
                <a:srgbClr val="158158"/>
              </a:solidFill>
            </a:endParaRPr>
          </a:p>
        </p:txBody>
      </p:sp>
      <p:cxnSp>
        <p:nvCxnSpPr>
          <p:cNvPr id="16" name="Google Shape;415;p24"/>
          <p:cNvCxnSpPr/>
          <p:nvPr/>
        </p:nvCxnSpPr>
        <p:spPr>
          <a:xfrm rot="10800000" flipV="1">
            <a:off x="4443414" y="4629150"/>
            <a:ext cx="357186" cy="7322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Ellipse 16"/>
          <p:cNvSpPr/>
          <p:nvPr/>
        </p:nvSpPr>
        <p:spPr>
          <a:xfrm>
            <a:off x="4876800" y="4549973"/>
            <a:ext cx="1295400" cy="304800"/>
          </a:xfrm>
          <a:prstGeom prst="ellipse">
            <a:avLst/>
          </a:prstGeom>
          <a:noFill/>
          <a:ln>
            <a:solidFill>
              <a:schemeClr val="accent2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IBM Watson Studio : </a:t>
            </a:r>
            <a:r>
              <a:rPr lang="en-US" sz="2800" dirty="0" err="1" smtClean="0"/>
              <a:t>utiliser</a:t>
            </a:r>
            <a:r>
              <a:rPr lang="en-US" sz="2800" dirty="0" smtClean="0"/>
              <a:t> le </a:t>
            </a:r>
            <a:r>
              <a:rPr lang="en-US" sz="2800" dirty="0" err="1" smtClean="0"/>
              <a:t>modèle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6" name="Image 5" descr="Capture d’écran 2020-03-25 à 15.08.0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63896"/>
            <a:ext cx="8305800" cy="3722454"/>
          </a:xfrm>
          <a:prstGeom prst="rect">
            <a:avLst/>
          </a:prstGeom>
        </p:spPr>
      </p:pic>
      <p:cxnSp>
        <p:nvCxnSpPr>
          <p:cNvPr id="7" name="Google Shape;415;p24"/>
          <p:cNvCxnSpPr/>
          <p:nvPr/>
        </p:nvCxnSpPr>
        <p:spPr>
          <a:xfrm rot="10800000" flipV="1">
            <a:off x="2995614" y="1884203"/>
            <a:ext cx="357186" cy="22561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3352800" y="1646669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B432"/>
                </a:solidFill>
              </a:rPr>
              <a:t>onglet </a:t>
            </a:r>
            <a:r>
              <a:rPr lang="fr-FR" dirty="0" err="1" smtClean="0">
                <a:solidFill>
                  <a:srgbClr val="50B432"/>
                </a:solidFill>
              </a:rPr>
              <a:t>Implementation</a:t>
            </a:r>
            <a:endParaRPr lang="fr-FR" dirty="0" smtClean="0">
              <a:solidFill>
                <a:srgbClr val="50B432"/>
              </a:solidFill>
            </a:endParaRPr>
          </a:p>
          <a:p>
            <a:endParaRPr lang="fr-FR" dirty="0">
              <a:solidFill>
                <a:srgbClr val="158158"/>
              </a:solidFill>
            </a:endParaRPr>
          </a:p>
        </p:txBody>
      </p:sp>
      <p:cxnSp>
        <p:nvCxnSpPr>
          <p:cNvPr id="10" name="Google Shape;415;p24"/>
          <p:cNvCxnSpPr/>
          <p:nvPr/>
        </p:nvCxnSpPr>
        <p:spPr>
          <a:xfrm rot="10800000" flipV="1">
            <a:off x="1066800" y="2564046"/>
            <a:ext cx="357186" cy="22561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33400" y="895350"/>
            <a:ext cx="6063955" cy="4060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ts val="2600"/>
              </a:lnSpc>
              <a:spcBef>
                <a:spcPts val="600"/>
              </a:spcBef>
            </a:pPr>
            <a:r>
              <a:rPr lang="fr-FR" dirty="0" smtClean="0">
                <a:latin typeface="Georgia" panose="02040502050405020303" pitchFamily="18" charset="0"/>
              </a:rPr>
              <a:t>4.     Cliquer sur l’onglet </a:t>
            </a:r>
            <a:r>
              <a:rPr lang="fr-FR" b="1" dirty="0" err="1" smtClean="0">
                <a:latin typeface="Georgia" panose="02040502050405020303" pitchFamily="18" charset="0"/>
              </a:rPr>
              <a:t>Implementation</a:t>
            </a:r>
            <a:r>
              <a:rPr lang="fr-FR" b="1" dirty="0" smtClean="0">
                <a:latin typeface="Georgia" panose="02040502050405020303" pitchFamily="18" charset="0"/>
              </a:rPr>
              <a:t> </a:t>
            </a:r>
            <a:r>
              <a:rPr lang="fr-FR" dirty="0" smtClean="0">
                <a:latin typeface="Georgia" panose="02040502050405020303" pitchFamily="18" charset="0"/>
              </a:rPr>
              <a:t>: exemples </a:t>
            </a:r>
            <a:r>
              <a:rPr lang="fr-FR" dirty="0" err="1" smtClean="0">
                <a:latin typeface="Georgia" panose="02040502050405020303" pitchFamily="18" charset="0"/>
              </a:rPr>
              <a:t>curl</a:t>
            </a:r>
            <a:r>
              <a:rPr lang="fr-FR" dirty="0" smtClean="0">
                <a:latin typeface="Georgia" panose="02040502050405020303" pitchFamily="18" charset="0"/>
              </a:rPr>
              <a:t>, Java, Python…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IBM Watson Studio : </a:t>
            </a:r>
            <a:r>
              <a:rPr lang="en-US" sz="2800" dirty="0" err="1" smtClean="0"/>
              <a:t>utiliser</a:t>
            </a:r>
            <a:r>
              <a:rPr lang="en-US" sz="2800" dirty="0" smtClean="0"/>
              <a:t> le </a:t>
            </a:r>
            <a:r>
              <a:rPr lang="en-US" sz="2800" dirty="0" err="1" smtClean="0"/>
              <a:t>modèle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457200" y="1276350"/>
            <a:ext cx="8003232" cy="3657600"/>
          </a:xfrm>
        </p:spPr>
        <p:txBody>
          <a:bodyPr>
            <a:normAutofit/>
          </a:bodyPr>
          <a:lstStyle/>
          <a:p>
            <a:pPr marL="457200" indent="-457200">
              <a:lnSpc>
                <a:spcPts val="2600"/>
              </a:lnSpc>
              <a:spcBef>
                <a:spcPts val="600"/>
              </a:spcBef>
            </a:pPr>
            <a:r>
              <a:rPr lang="fr-FR" sz="1800" dirty="0" smtClean="0">
                <a:latin typeface="Georgia" panose="02040502050405020303" pitchFamily="18" charset="0"/>
              </a:rPr>
              <a:t>3. </a:t>
            </a:r>
            <a:r>
              <a:rPr lang="fr-FR" sz="1800" b="1" dirty="0" smtClean="0">
                <a:latin typeface="Georgia" panose="02040502050405020303" pitchFamily="18" charset="0"/>
              </a:rPr>
              <a:t>Exemple avec </a:t>
            </a:r>
            <a:r>
              <a:rPr lang="fr-FR" sz="1800" b="1" dirty="0" err="1" smtClean="0">
                <a:latin typeface="Georgia" panose="02040502050405020303" pitchFamily="18" charset="0"/>
              </a:rPr>
              <a:t>curl</a:t>
            </a:r>
            <a:r>
              <a:rPr lang="fr-FR" sz="1800" b="1" dirty="0" smtClean="0">
                <a:latin typeface="Georgia" panose="02040502050405020303" pitchFamily="18" charset="0"/>
              </a:rPr>
              <a:t> </a:t>
            </a:r>
            <a:r>
              <a:rPr lang="fr-FR" sz="1800" dirty="0" smtClean="0">
                <a:latin typeface="Georgia" panose="02040502050405020303" pitchFamily="18" charset="0"/>
              </a:rPr>
              <a:t>:</a:t>
            </a:r>
          </a:p>
          <a:p>
            <a:pPr marL="457200" indent="-457200">
              <a:lnSpc>
                <a:spcPts val="2600"/>
              </a:lnSpc>
              <a:spcBef>
                <a:spcPts val="600"/>
              </a:spcBef>
            </a:pPr>
            <a:endParaRPr lang="fr-FR" sz="1800" dirty="0" smtClean="0">
              <a:latin typeface="Georgia" panose="02040502050405020303" pitchFamily="18" charset="0"/>
            </a:endParaRPr>
          </a:p>
          <a:p>
            <a:pPr>
              <a:lnSpc>
                <a:spcPts val="2600"/>
              </a:lnSpc>
              <a:buNone/>
            </a:pPr>
            <a:r>
              <a:rPr sz="1600" dirty="0" smtClean="0"/>
              <a:t> </a:t>
            </a:r>
            <a:endParaRPr lang="fr-FR" sz="1600" dirty="0" smtClean="0"/>
          </a:p>
          <a:p>
            <a:pPr>
              <a:lnSpc>
                <a:spcPts val="2600"/>
              </a:lnSpc>
            </a:pPr>
            <a:endParaRPr lang="fr-FR" sz="2000" dirty="0" smtClean="0"/>
          </a:p>
          <a:p>
            <a:pPr>
              <a:lnSpc>
                <a:spcPts val="2600"/>
              </a:lnSpc>
            </a:pPr>
            <a:endParaRPr lang="fr-FR" sz="2000" dirty="0"/>
          </a:p>
          <a:p>
            <a:pPr lvl="0"/>
            <a:endParaRPr lang="fr-FR" sz="20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457200" y="1885950"/>
            <a:ext cx="8229600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700" dirty="0" err="1" smtClean="0">
                <a:latin typeface="Courier"/>
                <a:cs typeface="Courier"/>
              </a:rPr>
              <a:t>curl</a:t>
            </a:r>
            <a:r>
              <a:rPr lang="fr-FR" sz="1700" dirty="0" smtClean="0">
                <a:latin typeface="Courier"/>
                <a:cs typeface="Courier"/>
              </a:rPr>
              <a:t> </a:t>
            </a:r>
            <a:r>
              <a:rPr lang="fr-FR" sz="1700" dirty="0" err="1" smtClean="0">
                <a:latin typeface="Courier"/>
                <a:cs typeface="Courier"/>
              </a:rPr>
              <a:t>-u</a:t>
            </a:r>
            <a:r>
              <a:rPr lang="fr-FR" sz="1700" dirty="0" smtClean="0">
                <a:latin typeface="Courier"/>
                <a:cs typeface="Courier"/>
              </a:rPr>
              <a:t> "</a:t>
            </a:r>
            <a:r>
              <a:rPr lang="fr-FR" sz="1700" dirty="0" err="1" smtClean="0">
                <a:latin typeface="Courier"/>
                <a:cs typeface="Courier"/>
              </a:rPr>
              <a:t>apikey:</a:t>
            </a:r>
            <a:r>
              <a:rPr lang="fr-FR" sz="1700" dirty="0" err="1" smtClean="0">
                <a:solidFill>
                  <a:schemeClr val="accent3"/>
                </a:solidFill>
                <a:latin typeface="Courier"/>
                <a:cs typeface="Courier"/>
              </a:rPr>
              <a:t>apikey</a:t>
            </a:r>
            <a:r>
              <a:rPr lang="fr-FR" sz="1700" dirty="0" smtClean="0">
                <a:latin typeface="Courier"/>
                <a:cs typeface="Courier"/>
              </a:rPr>
              <a:t>" "https://gateway.watsonplatform.net/visual-recognition/api/v3/classify?url=</a:t>
            </a:r>
            <a:r>
              <a:rPr lang="fr-FR" sz="1700" dirty="0" err="1" smtClean="0">
                <a:solidFill>
                  <a:srgbClr val="ED561B"/>
                </a:solidFill>
                <a:latin typeface="Courier"/>
                <a:cs typeface="Courier"/>
              </a:rPr>
              <a:t>URL</a:t>
            </a:r>
            <a:r>
              <a:rPr lang="fr-FR" sz="1700" dirty="0" err="1" smtClean="0">
                <a:latin typeface="Courier"/>
                <a:cs typeface="Courier"/>
              </a:rPr>
              <a:t>&amp;version</a:t>
            </a:r>
            <a:r>
              <a:rPr lang="fr-FR" sz="1700" dirty="0" smtClean="0">
                <a:latin typeface="Courier"/>
                <a:cs typeface="Courier"/>
              </a:rPr>
              <a:t>=2018-03-19&amp; </a:t>
            </a:r>
            <a:r>
              <a:rPr lang="fr-FR" sz="1700" dirty="0" err="1" smtClean="0">
                <a:latin typeface="Courier"/>
                <a:cs typeface="Courier"/>
              </a:rPr>
              <a:t>classifier_ids</a:t>
            </a:r>
            <a:r>
              <a:rPr lang="fr-FR" sz="1700" dirty="0" smtClean="0">
                <a:latin typeface="Courier"/>
                <a:cs typeface="Courier"/>
              </a:rPr>
              <a:t>=</a:t>
            </a:r>
            <a:r>
              <a:rPr lang="fr-FR" sz="1700" dirty="0" smtClean="0">
                <a:solidFill>
                  <a:srgbClr val="ED561B"/>
                </a:solidFill>
                <a:latin typeface="Courier"/>
                <a:cs typeface="Courier"/>
              </a:rPr>
              <a:t>DefaultCustomModel_1457318034</a:t>
            </a:r>
            <a:r>
              <a:rPr lang="fr-FR" sz="1700" dirty="0" smtClean="0">
                <a:latin typeface="Courier"/>
                <a:cs typeface="Courier"/>
              </a:rPr>
              <a:t>"</a:t>
            </a:r>
            <a:endParaRPr lang="fr-FR" sz="1700" dirty="0">
              <a:latin typeface="Courier"/>
              <a:cs typeface="Courier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57200" y="3152567"/>
            <a:ext cx="86868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700" dirty="0" err="1" smtClean="0">
                <a:latin typeface="Courier"/>
                <a:cs typeface="Courier"/>
              </a:rPr>
              <a:t>curl</a:t>
            </a:r>
            <a:r>
              <a:rPr lang="fr-FR" sz="1700" dirty="0" smtClean="0">
                <a:latin typeface="Courier"/>
                <a:cs typeface="Courier"/>
              </a:rPr>
              <a:t> -X POST </a:t>
            </a:r>
            <a:r>
              <a:rPr lang="fr-FR" sz="1700" dirty="0" err="1" smtClean="0">
                <a:latin typeface="Courier"/>
                <a:cs typeface="Courier"/>
              </a:rPr>
              <a:t>-u</a:t>
            </a:r>
            <a:r>
              <a:rPr lang="fr-FR" sz="1700" dirty="0" smtClean="0">
                <a:latin typeface="Courier"/>
                <a:cs typeface="Courier"/>
              </a:rPr>
              <a:t> "</a:t>
            </a:r>
            <a:r>
              <a:rPr lang="fr-FR" sz="1700" dirty="0" err="1" smtClean="0">
                <a:latin typeface="Courier"/>
                <a:cs typeface="Courier"/>
              </a:rPr>
              <a:t>apikey:</a:t>
            </a:r>
            <a:r>
              <a:rPr lang="fr-FR" sz="1700" dirty="0" err="1" smtClean="0">
                <a:solidFill>
                  <a:schemeClr val="accent3"/>
                </a:solidFill>
                <a:latin typeface="Courier"/>
                <a:cs typeface="Courier"/>
              </a:rPr>
              <a:t>apikey</a:t>
            </a:r>
            <a:r>
              <a:rPr lang="fr-FR" sz="1700" dirty="0" smtClean="0">
                <a:latin typeface="Courier"/>
                <a:cs typeface="Courier"/>
              </a:rPr>
              <a:t>" –F "</a:t>
            </a:r>
            <a:r>
              <a:rPr lang="fr-FR" sz="1700" dirty="0" err="1" smtClean="0">
                <a:latin typeface="Courier"/>
                <a:cs typeface="Courier"/>
              </a:rPr>
              <a:t>images_file</a:t>
            </a:r>
            <a:r>
              <a:rPr lang="fr-FR" sz="1700" dirty="0" smtClean="0">
                <a:latin typeface="Courier"/>
                <a:cs typeface="Courier"/>
              </a:rPr>
              <a:t>=@</a:t>
            </a:r>
            <a:r>
              <a:rPr lang="fr-FR" sz="1700" dirty="0" smtClean="0">
                <a:solidFill>
                  <a:schemeClr val="accent3"/>
                </a:solidFill>
                <a:latin typeface="Courier"/>
                <a:cs typeface="Courier"/>
              </a:rPr>
              <a:t>fichier</a:t>
            </a:r>
            <a:r>
              <a:rPr lang="fr-FR" sz="1700" dirty="0" smtClean="0">
                <a:latin typeface="Courier"/>
                <a:cs typeface="Courier"/>
              </a:rPr>
              <a:t> »</a:t>
            </a:r>
            <a:br>
              <a:rPr lang="fr-FR" sz="1700" dirty="0" smtClean="0">
                <a:latin typeface="Courier"/>
                <a:cs typeface="Courier"/>
              </a:rPr>
            </a:br>
            <a:r>
              <a:rPr lang="fr-FR" sz="1700" dirty="0" smtClean="0">
                <a:latin typeface="Courier"/>
                <a:cs typeface="Courier"/>
              </a:rPr>
              <a:t>-F "</a:t>
            </a:r>
            <a:r>
              <a:rPr lang="fr-FR" sz="1700" dirty="0" err="1" smtClean="0">
                <a:latin typeface="Courier"/>
                <a:cs typeface="Courier"/>
              </a:rPr>
              <a:t>classifier_ids</a:t>
            </a:r>
            <a:r>
              <a:rPr lang="fr-FR" sz="1700" dirty="0" smtClean="0">
                <a:latin typeface="Courier"/>
                <a:cs typeface="Courier"/>
              </a:rPr>
              <a:t>=</a:t>
            </a:r>
            <a:r>
              <a:rPr lang="fr-FR" sz="1700" dirty="0" smtClean="0">
                <a:solidFill>
                  <a:srgbClr val="ED561B"/>
                </a:solidFill>
                <a:latin typeface="Courier"/>
                <a:cs typeface="Courier"/>
              </a:rPr>
              <a:t>DefaultCustomModel_1457318034"</a:t>
            </a:r>
            <a:br>
              <a:rPr lang="fr-FR" sz="1700" dirty="0" smtClean="0">
                <a:solidFill>
                  <a:srgbClr val="ED561B"/>
                </a:solidFill>
                <a:latin typeface="Courier"/>
                <a:cs typeface="Courier"/>
              </a:rPr>
            </a:br>
            <a:r>
              <a:rPr lang="fr-FR" sz="1700" dirty="0" smtClean="0">
                <a:latin typeface="Courier"/>
                <a:cs typeface="Courier"/>
              </a:rPr>
              <a:t>"https://gateway.watsonplatform.net/visual-recognition/api/v3/classify?version=2018-03-19"</a:t>
            </a:r>
            <a:endParaRPr lang="fr-FR" sz="1700" dirty="0">
              <a:latin typeface="Courier"/>
              <a:cs typeface="Courier"/>
            </a:endParaRPr>
          </a:p>
        </p:txBody>
      </p:sp>
      <p:cxnSp>
        <p:nvCxnSpPr>
          <p:cNvPr id="7" name="Google Shape;415;p24"/>
          <p:cNvCxnSpPr/>
          <p:nvPr/>
        </p:nvCxnSpPr>
        <p:spPr>
          <a:xfrm rot="10800000" flipV="1">
            <a:off x="5891214" y="1658584"/>
            <a:ext cx="357186" cy="22561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6248400" y="1421050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B432"/>
                </a:solidFill>
              </a:rPr>
              <a:t>image en ligne</a:t>
            </a:r>
          </a:p>
          <a:p>
            <a:endParaRPr lang="fr-FR" dirty="0">
              <a:solidFill>
                <a:srgbClr val="158158"/>
              </a:solidFill>
            </a:endParaRPr>
          </a:p>
        </p:txBody>
      </p:sp>
      <p:cxnSp>
        <p:nvCxnSpPr>
          <p:cNvPr id="11" name="Google Shape;415;p24"/>
          <p:cNvCxnSpPr/>
          <p:nvPr/>
        </p:nvCxnSpPr>
        <p:spPr>
          <a:xfrm rot="10800000" flipV="1">
            <a:off x="7034214" y="2926948"/>
            <a:ext cx="357186" cy="22561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7391400" y="2689414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B432"/>
                </a:solidFill>
              </a:rPr>
              <a:t>image locale</a:t>
            </a:r>
          </a:p>
          <a:p>
            <a:endParaRPr lang="fr-FR" dirty="0">
              <a:solidFill>
                <a:srgbClr val="158158"/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space réservé du contenu 15" descr="Sans titre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0403" y="971550"/>
            <a:ext cx="5809397" cy="365760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IBM Watson Studio : </a:t>
            </a:r>
            <a:r>
              <a:rPr lang="en-US" sz="2800" dirty="0" err="1" smtClean="0"/>
              <a:t>utiliser</a:t>
            </a:r>
            <a:r>
              <a:rPr lang="en-US" sz="2800" dirty="0" smtClean="0"/>
              <a:t> le </a:t>
            </a:r>
            <a:r>
              <a:rPr lang="en-US" sz="2800" dirty="0" err="1" smtClean="0"/>
              <a:t>modèle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5867400" y="4600545"/>
            <a:ext cx="3200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 smtClean="0"/>
              <a:t>https://gallica.bnf.fr/iiif/ark:/12148/btv1b103365619/f16/121,108,1579,2205/500,/0/native.jpg</a:t>
            </a:r>
            <a:endParaRPr lang="fr-FR" sz="1000" dirty="0"/>
          </a:p>
        </p:txBody>
      </p:sp>
      <p:pic>
        <p:nvPicPr>
          <p:cNvPr id="8" name="Image 7" descr="nativ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100" y="3181350"/>
            <a:ext cx="871245" cy="1221486"/>
          </a:xfrm>
          <a:prstGeom prst="rect">
            <a:avLst/>
          </a:prstGeom>
        </p:spPr>
      </p:pic>
      <p:cxnSp>
        <p:nvCxnSpPr>
          <p:cNvPr id="13" name="Google Shape;415;p24"/>
          <p:cNvCxnSpPr/>
          <p:nvPr/>
        </p:nvCxnSpPr>
        <p:spPr>
          <a:xfrm rot="10800000" flipV="1">
            <a:off x="2590801" y="2571750"/>
            <a:ext cx="357186" cy="762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947987" y="2277130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classe « photo », confiance = 0,843</a:t>
            </a:r>
          </a:p>
          <a:p>
            <a:endParaRPr lang="fr-FR" dirty="0">
              <a:solidFill>
                <a:schemeClr val="accent2"/>
              </a:solidFill>
            </a:endParaRPr>
          </a:p>
        </p:txBody>
      </p:sp>
      <p:pic>
        <p:nvPicPr>
          <p:cNvPr id="10" name="Image 9" descr="téléchargement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0" y="1143000"/>
            <a:ext cx="665858" cy="7747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576170" y="1885950"/>
            <a:ext cx="805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3"/>
                </a:solidFill>
                <a:latin typeface="Georgia" panose="02040502050405020303" pitchFamily="18" charset="0"/>
              </a:rPr>
              <a:t>Voir le </a:t>
            </a:r>
            <a:br>
              <a:rPr lang="fr-FR" sz="1000" b="1" dirty="0" smtClean="0">
                <a:solidFill>
                  <a:schemeClr val="accent3"/>
                </a:solidFill>
                <a:latin typeface="Georgia" panose="02040502050405020303" pitchFamily="18" charset="0"/>
              </a:rPr>
            </a:br>
            <a:r>
              <a:rPr lang="fr-FR" sz="1000" b="1" dirty="0" smtClean="0">
                <a:solidFill>
                  <a:schemeClr val="accent3"/>
                </a:solidFill>
                <a:latin typeface="Georgia" panose="02040502050405020303" pitchFamily="18" charset="0"/>
              </a:rPr>
              <a:t>notebook</a:t>
            </a:r>
            <a:endParaRPr lang="fr-FR" sz="1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Avec Google Cloud Platform/</a:t>
            </a:r>
            <a:r>
              <a:rPr lang="en-US" sz="2800" b="1" dirty="0" err="1" smtClean="0"/>
              <a:t>AutoML</a:t>
            </a:r>
            <a:r>
              <a:rPr lang="en-US" sz="2800" b="1" dirty="0" smtClean="0"/>
              <a:t> : </a:t>
            </a:r>
            <a:r>
              <a:rPr lang="en-US" sz="2800" dirty="0" smtClean="0"/>
              <a:t>upload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14</a:t>
            </a:fld>
            <a:endParaRPr lang="fr-FR" dirty="0"/>
          </a:p>
        </p:txBody>
      </p:sp>
      <p:pic>
        <p:nvPicPr>
          <p:cNvPr id="9" name="Espace réservé du contenu 8" descr="Capture d’écran 2019-11-22 à 22.49.39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3400" y="1004560"/>
            <a:ext cx="6400800" cy="33107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 6"/>
          <p:cNvSpPr/>
          <p:nvPr/>
        </p:nvSpPr>
        <p:spPr>
          <a:xfrm>
            <a:off x="762000" y="4630638"/>
            <a:ext cx="7620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/>
              <a:t>Voir aussi </a:t>
            </a:r>
            <a:r>
              <a:rPr lang="fr-FR" dirty="0" smtClean="0"/>
              <a:t>: </a:t>
            </a:r>
            <a:r>
              <a:rPr lang="fr-FR" dirty="0" err="1" smtClean="0"/>
              <a:t>https://cloud.google.com/vision/automl/docs/beginners-guide?hl</a:t>
            </a:r>
            <a:r>
              <a:rPr lang="fr-FR" dirty="0" smtClean="0"/>
              <a:t>=</a:t>
            </a:r>
            <a:r>
              <a:rPr lang="fr-FR" dirty="0" err="1" smtClean="0"/>
              <a:t>fr</a:t>
            </a:r>
            <a:endParaRPr lang="fr-FR" dirty="0"/>
          </a:p>
        </p:txBody>
      </p:sp>
      <p:cxnSp>
        <p:nvCxnSpPr>
          <p:cNvPr id="10" name="Google Shape;415;p24"/>
          <p:cNvCxnSpPr/>
          <p:nvPr/>
        </p:nvCxnSpPr>
        <p:spPr>
          <a:xfrm rot="10800000">
            <a:off x="3581400" y="2703442"/>
            <a:ext cx="533400" cy="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4214723" y="2549555"/>
            <a:ext cx="2719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0B432"/>
                </a:solidFill>
              </a:rPr>
              <a:t>importation des images zippées</a:t>
            </a:r>
            <a:endParaRPr lang="fr-FR" dirty="0">
              <a:solidFill>
                <a:srgbClr val="50B432"/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Google Cloud/</a:t>
            </a:r>
            <a:r>
              <a:rPr lang="en-US" sz="2800" b="1" dirty="0" err="1" smtClean="0"/>
              <a:t>AutoML</a:t>
            </a:r>
            <a:r>
              <a:rPr lang="en-US" sz="2800" b="1" dirty="0" smtClean="0"/>
              <a:t> : </a:t>
            </a:r>
            <a:r>
              <a:rPr lang="en-US" sz="2800" dirty="0" err="1" smtClean="0"/>
              <a:t>définition</a:t>
            </a:r>
            <a:r>
              <a:rPr lang="en-US" sz="2800" dirty="0" smtClean="0"/>
              <a:t> des classes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15</a:t>
            </a:fld>
            <a:endParaRPr lang="fr-FR" dirty="0"/>
          </a:p>
        </p:txBody>
      </p:sp>
      <p:cxnSp>
        <p:nvCxnSpPr>
          <p:cNvPr id="10" name="Google Shape;415;p24"/>
          <p:cNvCxnSpPr/>
          <p:nvPr/>
        </p:nvCxnSpPr>
        <p:spPr>
          <a:xfrm rot="10800000">
            <a:off x="3581400" y="2703442"/>
            <a:ext cx="533400" cy="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4214723" y="2549555"/>
            <a:ext cx="2719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158158"/>
                </a:solidFill>
              </a:rPr>
              <a:t>importation des images zippées</a:t>
            </a:r>
            <a:endParaRPr lang="fr-FR" dirty="0">
              <a:solidFill>
                <a:srgbClr val="158158"/>
              </a:solidFill>
            </a:endParaRPr>
          </a:p>
        </p:txBody>
      </p:sp>
      <p:pic>
        <p:nvPicPr>
          <p:cNvPr id="11" name="Espace réservé du contenu 10" descr="Capture d’écran 2019-11-22 à 23.01.09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3400" y="1123950"/>
            <a:ext cx="6658088" cy="3657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3" name="Google Shape;415;p24"/>
          <p:cNvCxnSpPr/>
          <p:nvPr/>
        </p:nvCxnSpPr>
        <p:spPr>
          <a:xfrm rot="16200000" flipH="1">
            <a:off x="1360483" y="2811468"/>
            <a:ext cx="303312" cy="281077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583972" y="2419350"/>
            <a:ext cx="1052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classes (3)</a:t>
            </a:r>
          </a:p>
          <a:p>
            <a:endParaRPr lang="fr-FR" dirty="0">
              <a:solidFill>
                <a:srgbClr val="158158"/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145376"/>
            <a:ext cx="5707732" cy="34837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Google Cloud/</a:t>
            </a:r>
            <a:r>
              <a:rPr lang="en-US" sz="2800" b="1" dirty="0" err="1" smtClean="0"/>
              <a:t>AutoML</a:t>
            </a:r>
            <a:r>
              <a:rPr lang="en-US" sz="2800" b="1" dirty="0" smtClean="0"/>
              <a:t> : </a:t>
            </a:r>
            <a:r>
              <a:rPr lang="en-US" sz="2800" dirty="0" err="1" smtClean="0"/>
              <a:t>entrainement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16</a:t>
            </a:fld>
            <a:endParaRPr lang="fr-FR" dirty="0"/>
          </a:p>
        </p:txBody>
      </p:sp>
      <p:cxnSp>
        <p:nvCxnSpPr>
          <p:cNvPr id="13" name="Google Shape;415;p24"/>
          <p:cNvCxnSpPr/>
          <p:nvPr/>
        </p:nvCxnSpPr>
        <p:spPr>
          <a:xfrm rot="16200000" flipH="1">
            <a:off x="1809091" y="3114781"/>
            <a:ext cx="303312" cy="281077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668764" y="2734330"/>
            <a:ext cx="1236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>
                <a:solidFill>
                  <a:srgbClr val="50B432"/>
                </a:solidFill>
              </a:rPr>
              <a:t>entrainement</a:t>
            </a:r>
            <a:br>
              <a:rPr lang="fr-FR" dirty="0" smtClean="0">
                <a:solidFill>
                  <a:srgbClr val="50B432"/>
                </a:solidFill>
              </a:rPr>
            </a:br>
            <a:r>
              <a:rPr lang="fr-FR" dirty="0" smtClean="0">
                <a:solidFill>
                  <a:srgbClr val="50B432"/>
                </a:solidFill>
              </a:rPr>
              <a:t>du modèle</a:t>
            </a:r>
          </a:p>
          <a:p>
            <a:endParaRPr lang="fr-FR" dirty="0">
              <a:solidFill>
                <a:srgbClr val="158158"/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Google Cloud Platform/</a:t>
            </a:r>
            <a:r>
              <a:rPr lang="en-US" sz="2800" b="1" dirty="0" err="1" smtClean="0"/>
              <a:t>AutoML</a:t>
            </a:r>
            <a:r>
              <a:rPr lang="en-US" sz="2800" b="1" dirty="0" smtClean="0"/>
              <a:t> : </a:t>
            </a:r>
            <a:r>
              <a:rPr lang="en-US" sz="2800" dirty="0" smtClean="0"/>
              <a:t>test du </a:t>
            </a:r>
            <a:r>
              <a:rPr lang="en-US" sz="2800" dirty="0" err="1" smtClean="0"/>
              <a:t>modèle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17</a:t>
            </a:fld>
            <a:endParaRPr lang="fr-FR" dirty="0"/>
          </a:p>
        </p:txBody>
      </p:sp>
      <p:pic>
        <p:nvPicPr>
          <p:cNvPr id="12" name="Image 11" descr="::::Desktop:Capture d’écran 2019-12-08 à 11.27.33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1581150"/>
            <a:ext cx="7637871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609600" y="356235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1" dirty="0" smtClean="0"/>
              <a:t>ATTENTION : Il faut déployer le modèle pour le tester. Ne pas oublier de le supprimer après test !</a:t>
            </a:r>
            <a:endParaRPr lang="fr-FR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Capture d’écran 2019-11-23 à 17.05.2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33450"/>
            <a:ext cx="6130628" cy="421005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38000"/>
              </a:srgbClr>
            </a:outerShdw>
          </a:effec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Google Cloud Platform/</a:t>
            </a:r>
            <a:r>
              <a:rPr lang="en-US" sz="2800" b="1" dirty="0" err="1" smtClean="0"/>
              <a:t>AutoML</a:t>
            </a:r>
            <a:r>
              <a:rPr lang="en-US" sz="2800" b="1" dirty="0" smtClean="0"/>
              <a:t> : </a:t>
            </a:r>
            <a:r>
              <a:rPr lang="en-US" sz="2800" dirty="0" smtClean="0"/>
              <a:t>test du </a:t>
            </a:r>
            <a:r>
              <a:rPr lang="en-US" sz="2800" dirty="0" err="1" smtClean="0"/>
              <a:t>modèle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18</a:t>
            </a:fld>
            <a:endParaRPr lang="fr-FR" dirty="0"/>
          </a:p>
        </p:txBody>
      </p:sp>
      <p:cxnSp>
        <p:nvCxnSpPr>
          <p:cNvPr id="13" name="Google Shape;415;p24"/>
          <p:cNvCxnSpPr/>
          <p:nvPr/>
        </p:nvCxnSpPr>
        <p:spPr>
          <a:xfrm rot="16200000" flipH="1">
            <a:off x="1536605" y="3955955"/>
            <a:ext cx="303312" cy="281077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381000" y="3420130"/>
            <a:ext cx="1412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>
                <a:solidFill>
                  <a:srgbClr val="50B432"/>
                </a:solidFill>
              </a:rPr>
              <a:t>confusion entre</a:t>
            </a:r>
            <a:br>
              <a:rPr lang="fr-FR" dirty="0" smtClean="0">
                <a:solidFill>
                  <a:srgbClr val="50B432"/>
                </a:solidFill>
              </a:rPr>
            </a:br>
            <a:r>
              <a:rPr lang="fr-FR" dirty="0" smtClean="0">
                <a:solidFill>
                  <a:srgbClr val="50B432"/>
                </a:solidFill>
              </a:rPr>
              <a:t> classes</a:t>
            </a:r>
          </a:p>
          <a:p>
            <a:endParaRPr lang="fr-FR" dirty="0">
              <a:solidFill>
                <a:srgbClr val="50B432"/>
              </a:solidFill>
            </a:endParaRPr>
          </a:p>
        </p:txBody>
      </p:sp>
      <p:cxnSp>
        <p:nvCxnSpPr>
          <p:cNvPr id="8" name="Google Shape;415;p24"/>
          <p:cNvCxnSpPr/>
          <p:nvPr/>
        </p:nvCxnSpPr>
        <p:spPr>
          <a:xfrm rot="10800000">
            <a:off x="3860479" y="1598716"/>
            <a:ext cx="613600" cy="18615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4474079" y="1591330"/>
            <a:ext cx="1621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>
                <a:solidFill>
                  <a:srgbClr val="50B432"/>
                </a:solidFill>
              </a:rPr>
              <a:t>seuil de confiance</a:t>
            </a:r>
            <a:br>
              <a:rPr lang="fr-FR" dirty="0" smtClean="0">
                <a:solidFill>
                  <a:srgbClr val="50B432"/>
                </a:solidFill>
              </a:rPr>
            </a:br>
            <a:r>
              <a:rPr lang="fr-FR" dirty="0" smtClean="0">
                <a:solidFill>
                  <a:srgbClr val="50B432"/>
                </a:solidFill>
              </a:rPr>
              <a:t>et résultats</a:t>
            </a:r>
          </a:p>
          <a:p>
            <a:endParaRPr lang="fr-FR" dirty="0">
              <a:solidFill>
                <a:srgbClr val="50B432"/>
              </a:solidFill>
            </a:endParaRPr>
          </a:p>
        </p:txBody>
      </p:sp>
      <p:cxnSp>
        <p:nvCxnSpPr>
          <p:cNvPr id="15" name="Google Shape;415;p24"/>
          <p:cNvCxnSpPr/>
          <p:nvPr/>
        </p:nvCxnSpPr>
        <p:spPr>
          <a:xfrm rot="16200000" flipV="1">
            <a:off x="5568430" y="3536777"/>
            <a:ext cx="369331" cy="30879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5221694" y="3953530"/>
            <a:ext cx="1941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>
                <a:solidFill>
                  <a:srgbClr val="50B432"/>
                </a:solidFill>
              </a:rPr>
              <a:t>rappel, précision</a:t>
            </a:r>
          </a:p>
          <a:p>
            <a:r>
              <a:rPr lang="fr-FR" dirty="0" smtClean="0">
                <a:solidFill>
                  <a:srgbClr val="50B432"/>
                </a:solidFill>
              </a:rPr>
              <a:t>(et seuil de confiance)</a:t>
            </a:r>
            <a:endParaRPr lang="fr-FR" dirty="0">
              <a:solidFill>
                <a:srgbClr val="50B432"/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Classification avec un framework IA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43000"/>
            <a:ext cx="8534400" cy="3657600"/>
          </a:xfrm>
        </p:spPr>
        <p:txBody>
          <a:bodyPr>
            <a:normAutofit/>
          </a:bodyPr>
          <a:lstStyle/>
          <a:p>
            <a:pPr marL="457200" indent="-457200">
              <a:lnSpc>
                <a:spcPts val="2600"/>
              </a:lnSpc>
              <a:spcBef>
                <a:spcPts val="300"/>
              </a:spcBef>
            </a:pPr>
            <a:r>
              <a:rPr lang="fr-FR" sz="1600" dirty="0" smtClean="0">
                <a:latin typeface="Georgia" panose="02040502050405020303" pitchFamily="18" charset="0"/>
              </a:rPr>
              <a:t>Avec </a:t>
            </a:r>
            <a:r>
              <a:rPr lang="fr-FR" sz="1600" dirty="0" err="1" smtClean="0">
                <a:latin typeface="Georgia" panose="02040502050405020303" pitchFamily="18" charset="0"/>
              </a:rPr>
              <a:t>TensorFlow</a:t>
            </a:r>
            <a:r>
              <a:rPr lang="fr-FR" sz="1600" dirty="0" smtClean="0">
                <a:latin typeface="Georgia" panose="02040502050405020303" pitchFamily="18" charset="0"/>
              </a:rPr>
              <a:t> (Google), </a:t>
            </a:r>
            <a:r>
              <a:rPr lang="fr-FR" sz="1600" dirty="0" err="1" smtClean="0">
                <a:latin typeface="Georgia" panose="02040502050405020303" pitchFamily="18" charset="0"/>
              </a:rPr>
              <a:t>PyTorch</a:t>
            </a:r>
            <a:r>
              <a:rPr lang="fr-FR" sz="1600" dirty="0" smtClean="0">
                <a:latin typeface="Georgia" panose="02040502050405020303" pitchFamily="18" charset="0"/>
              </a:rPr>
              <a:t> (</a:t>
            </a:r>
            <a:r>
              <a:rPr lang="fr-FR" sz="1600" dirty="0" err="1" smtClean="0">
                <a:latin typeface="Georgia" panose="02040502050405020303" pitchFamily="18" charset="0"/>
              </a:rPr>
              <a:t>Facebook</a:t>
            </a:r>
            <a:r>
              <a:rPr lang="fr-FR" sz="1600" dirty="0" smtClean="0">
                <a:latin typeface="Georgia" panose="02040502050405020303" pitchFamily="18" charset="0"/>
              </a:rPr>
              <a:t>), CNTK (Microsoft), Caffe2, </a:t>
            </a:r>
            <a:r>
              <a:rPr lang="fr-FR" sz="1600" dirty="0" err="1" smtClean="0">
                <a:latin typeface="Georgia" panose="02040502050405020303" pitchFamily="18" charset="0"/>
              </a:rPr>
              <a:t>Keras</a:t>
            </a:r>
            <a:r>
              <a:rPr lang="fr-FR" sz="1600" dirty="0" smtClean="0">
                <a:latin typeface="Georgia" panose="02040502050405020303" pitchFamily="18" charset="0"/>
              </a:rPr>
              <a:t>…</a:t>
            </a: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endParaRPr lang="fr-FR" sz="2000" dirty="0" smtClean="0">
              <a:latin typeface="Georgia" panose="02040502050405020303" pitchFamily="18" charset="0"/>
            </a:endParaRP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endParaRPr lang="fr-FR" sz="2000" dirty="0" smtClean="0">
              <a:latin typeface="Georgia" panose="02040502050405020303" pitchFamily="18" charset="0"/>
            </a:endParaRP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endParaRPr lang="fr-FR" sz="2000" dirty="0" smtClean="0">
              <a:latin typeface="Georgia" panose="02040502050405020303" pitchFamily="18" charset="0"/>
            </a:endParaRPr>
          </a:p>
          <a:p>
            <a:pPr>
              <a:lnSpc>
                <a:spcPts val="2600"/>
              </a:lnSpc>
            </a:pPr>
            <a:endParaRPr lang="fr-FR" sz="2000" dirty="0" smtClean="0"/>
          </a:p>
          <a:p>
            <a:pPr>
              <a:lnSpc>
                <a:spcPts val="2600"/>
              </a:lnSpc>
            </a:pPr>
            <a:endParaRPr lang="fr-FR" sz="2000" dirty="0"/>
          </a:p>
          <a:p>
            <a:pPr lvl="0"/>
            <a:endParaRPr lang="fr-FR" sz="20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19</a:t>
            </a:fld>
            <a:endParaRPr lang="fr-FR" dirty="0"/>
          </a:p>
        </p:txBody>
      </p:sp>
      <p:pic>
        <p:nvPicPr>
          <p:cNvPr id="7" name="Image 6" descr="dossier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809750"/>
            <a:ext cx="3302000" cy="13628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age 7" descr="dossier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870" y="3105150"/>
            <a:ext cx="2106930" cy="15049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Image 8" descr="Capture du 2019-11-23 19-50-1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4798" y="1790700"/>
            <a:ext cx="3552402" cy="3143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ctrTitle"/>
          </p:nvPr>
        </p:nvSpPr>
        <p:spPr>
          <a:xfrm>
            <a:off x="1408624" y="895350"/>
            <a:ext cx="7423683" cy="9874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 smtClean="0"/>
              <a:t>Plan</a:t>
            </a:r>
            <a:endParaRPr sz="3200" b="1" dirty="0"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1"/>
          </p:nvPr>
        </p:nvSpPr>
        <p:spPr>
          <a:xfrm>
            <a:off x="1408625" y="2038350"/>
            <a:ext cx="767055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fr-FR" sz="2000" dirty="0" smtClean="0"/>
              <a:t> Classification d’images avec Watson Studio </a:t>
            </a:r>
          </a:p>
          <a:p>
            <a:pPr lvl="3" algn="l">
              <a:buFont typeface="Arial"/>
              <a:buChar char="•"/>
            </a:pPr>
            <a:endParaRPr lang="fr-FR" sz="2000" dirty="0" smtClean="0"/>
          </a:p>
          <a:p>
            <a:pPr lvl="3" algn="l">
              <a:buFont typeface="Arial"/>
              <a:buChar char="•"/>
            </a:pPr>
            <a:endParaRPr lang="fr-FR" sz="2000" dirty="0" smtClean="0"/>
          </a:p>
          <a:p>
            <a:pPr lvl="3" algn="l">
              <a:buFont typeface="Arial"/>
              <a:buChar char="•"/>
            </a:pPr>
            <a:r>
              <a:rPr lang="fr-FR" sz="2000" dirty="0" smtClean="0"/>
              <a:t> … avec  Google </a:t>
            </a:r>
            <a:r>
              <a:rPr lang="fr-FR" sz="2000" dirty="0" err="1" smtClean="0"/>
              <a:t>AutoML</a:t>
            </a:r>
            <a:endParaRPr lang="fr-FR" sz="20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fr-FR" sz="2000" dirty="0" smtClean="0"/>
              <a:t> … avec </a:t>
            </a:r>
            <a:r>
              <a:rPr lang="fr-FR" sz="2000" dirty="0" err="1" smtClean="0"/>
              <a:t>TensorFlow</a:t>
            </a:r>
            <a:endParaRPr sz="2000" dirty="0"/>
          </a:p>
        </p:txBody>
      </p:sp>
      <p:pic>
        <p:nvPicPr>
          <p:cNvPr id="75" name="Google Shape;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8385" y="104425"/>
            <a:ext cx="1500790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2;p18"/>
          <p:cNvSpPr txBox="1">
            <a:spLocks/>
          </p:cNvSpPr>
          <p:nvPr/>
        </p:nvSpPr>
        <p:spPr>
          <a:xfrm>
            <a:off x="1702050" y="2388750"/>
            <a:ext cx="767055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buSzPts val="2800"/>
              <a:buFont typeface="Courier New"/>
              <a:buChar char="o"/>
            </a:pP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fr-FR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test du modèle avec Watson</a:t>
            </a:r>
            <a:r>
              <a:rPr kumimoji="0" lang="fr-FR" sz="17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Studio</a:t>
            </a:r>
            <a:r>
              <a:rPr kumimoji="0" lang="fr-FR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</a:t>
            </a:r>
          </a:p>
          <a:p>
            <a:pPr lvl="1">
              <a:buSzPts val="2800"/>
              <a:buFont typeface="Courier New"/>
              <a:buChar char="o"/>
            </a:pPr>
            <a:r>
              <a:rPr lang="fr-FR" sz="1700" dirty="0" smtClean="0"/>
              <a:t> test du modèle avec Python</a:t>
            </a:r>
            <a:endParaRPr kumimoji="0" lang="fr-FR" sz="17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lvl="1">
              <a:buSzPts val="2800"/>
              <a:buFont typeface="Courier New"/>
              <a:buChar char="o"/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" name="Connecteur droit 6"/>
          <p:cNvCxnSpPr/>
          <p:nvPr/>
        </p:nvCxnSpPr>
        <p:spPr>
          <a:xfrm>
            <a:off x="1524000" y="1809750"/>
            <a:ext cx="2133600" cy="261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err="1" smtClean="0"/>
              <a:t>Exemple</a:t>
            </a:r>
            <a:r>
              <a:rPr lang="en-US" sz="2800" b="1" dirty="0" smtClean="0"/>
              <a:t> avec </a:t>
            </a:r>
            <a:r>
              <a:rPr lang="en-US" sz="2800" b="1" dirty="0" err="1" smtClean="0"/>
              <a:t>TensorFlow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43000"/>
            <a:ext cx="8534400" cy="3657600"/>
          </a:xfrm>
        </p:spPr>
        <p:txBody>
          <a:bodyPr>
            <a:normAutofit/>
          </a:bodyPr>
          <a:lstStyle/>
          <a:p>
            <a:pPr marL="457200" indent="-457200">
              <a:lnSpc>
                <a:spcPts val="2600"/>
              </a:lnSpc>
              <a:spcBef>
                <a:spcPts val="300"/>
              </a:spcBef>
            </a:pPr>
            <a:r>
              <a:rPr lang="fr-FR" sz="1600" b="1" dirty="0" smtClean="0">
                <a:latin typeface="Georgia" panose="02040502050405020303" pitchFamily="18" charset="0"/>
              </a:rPr>
              <a:t>Scripts Python3 / modèle </a:t>
            </a:r>
            <a:r>
              <a:rPr lang="fr-FR" sz="1600" b="1" dirty="0" err="1" smtClean="0">
                <a:latin typeface="Georgia" panose="02040502050405020303" pitchFamily="18" charset="0"/>
              </a:rPr>
              <a:t>Inception</a:t>
            </a:r>
            <a:r>
              <a:rPr lang="fr-FR" sz="1600" b="1" dirty="0" smtClean="0">
                <a:latin typeface="Georgia" panose="02040502050405020303" pitchFamily="18" charset="0"/>
              </a:rPr>
              <a:t> v3</a:t>
            </a: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r>
              <a:rPr lang="fr-FR" sz="1600" dirty="0" err="1" smtClean="0">
                <a:latin typeface="Georgia" panose="02040502050405020303" pitchFamily="18" charset="0"/>
              </a:rPr>
              <a:t>split.py</a:t>
            </a:r>
            <a:r>
              <a:rPr lang="fr-FR" sz="1600" dirty="0" smtClean="0">
                <a:latin typeface="Georgia" panose="02040502050405020303" pitchFamily="18" charset="0"/>
              </a:rPr>
              <a:t> : répartition du jeu de données entrainement / validation</a:t>
            </a: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r>
              <a:rPr lang="fr-FR" sz="1600" dirty="0" err="1" smtClean="0">
                <a:latin typeface="Georgia" panose="02040502050405020303" pitchFamily="18" charset="0"/>
              </a:rPr>
              <a:t>retrain.py</a:t>
            </a:r>
            <a:r>
              <a:rPr lang="fr-FR" sz="1600" dirty="0" smtClean="0">
                <a:latin typeface="Georgia" panose="02040502050405020303" pitchFamily="18" charset="0"/>
              </a:rPr>
              <a:t> : création du modèle</a:t>
            </a: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r>
              <a:rPr lang="fr-FR" sz="1600" dirty="0" err="1" smtClean="0">
                <a:latin typeface="Georgia" panose="02040502050405020303" pitchFamily="18" charset="0"/>
              </a:rPr>
              <a:t>label_image.py</a:t>
            </a:r>
            <a:r>
              <a:rPr lang="fr-FR" sz="1600" dirty="0" smtClean="0">
                <a:latin typeface="Georgia" panose="02040502050405020303" pitchFamily="18" charset="0"/>
              </a:rPr>
              <a:t> : inférence</a:t>
            </a: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endParaRPr lang="fr-FR" sz="2000" dirty="0" smtClean="0">
              <a:latin typeface="Georgia" panose="02040502050405020303" pitchFamily="18" charset="0"/>
            </a:endParaRP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endParaRPr lang="fr-FR" sz="2000" dirty="0" smtClean="0">
              <a:latin typeface="Georgia" panose="02040502050405020303" pitchFamily="18" charset="0"/>
            </a:endParaRP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endParaRPr lang="fr-FR" sz="2000" dirty="0" smtClean="0">
              <a:latin typeface="Georgia" panose="02040502050405020303" pitchFamily="18" charset="0"/>
            </a:endParaRPr>
          </a:p>
          <a:p>
            <a:pPr>
              <a:lnSpc>
                <a:spcPts val="2600"/>
              </a:lnSpc>
            </a:pPr>
            <a:endParaRPr lang="fr-FR" sz="2000" dirty="0" smtClean="0"/>
          </a:p>
          <a:p>
            <a:pPr>
              <a:lnSpc>
                <a:spcPts val="2600"/>
              </a:lnSpc>
            </a:pPr>
            <a:endParaRPr lang="fr-FR" sz="2000" dirty="0"/>
          </a:p>
          <a:p>
            <a:pPr lvl="0"/>
            <a:endParaRPr lang="fr-FR" sz="20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20</a:t>
            </a:fld>
            <a:endParaRPr lang="fr-FR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47800" y="1219200"/>
            <a:ext cx="4419600" cy="742950"/>
          </a:xfrm>
        </p:spPr>
        <p:txBody>
          <a:bodyPr>
            <a:noAutofit/>
          </a:bodyPr>
          <a:lstStyle/>
          <a:p>
            <a:r>
              <a:rPr lang="fr-FR" sz="3200" b="1" dirty="0" smtClean="0">
                <a:solidFill>
                  <a:schemeClr val="tx1"/>
                </a:solidFill>
              </a:rPr>
              <a:t>Annexes</a:t>
            </a:r>
            <a:endParaRPr lang="fr-FR" sz="3200" b="1" dirty="0">
              <a:solidFill>
                <a:schemeClr val="tx1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21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1524000" y="1809750"/>
            <a:ext cx="2133600" cy="261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447800" y="2263973"/>
            <a:ext cx="7162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 smtClean="0"/>
              <a:t>https://github.com/altomator/Introduction_to_Deep_Learning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err="1" smtClean="0"/>
              <a:t>https://github.com/CENL-Network-Group-AI/Recipes/wiki/Images-Classification-Recipe</a:t>
            </a:r>
            <a:endParaRPr lang="fr-FR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fr-FR" sz="2800" b="1" dirty="0" smtClean="0">
                <a:solidFill>
                  <a:schemeClr val="tx1"/>
                </a:solidFill>
              </a:rPr>
              <a:t>Jeu de données </a:t>
            </a:r>
            <a:r>
              <a:rPr lang="fr-FR" sz="2800" b="1" dirty="0" err="1" smtClean="0">
                <a:solidFill>
                  <a:schemeClr val="tx1"/>
                </a:solidFill>
              </a:rPr>
              <a:t>Gallica</a:t>
            </a:r>
            <a:endParaRPr lang="fr-FR" sz="2800" b="1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43000"/>
            <a:ext cx="8003232" cy="3657600"/>
          </a:xfrm>
        </p:spPr>
        <p:txBody>
          <a:bodyPr>
            <a:normAutofit/>
          </a:bodyPr>
          <a:lstStyle/>
          <a:p>
            <a:pPr marL="457200" lvl="1" indent="-457200">
              <a:lnSpc>
                <a:spcPts val="2600"/>
              </a:lnSpc>
              <a:spcBef>
                <a:spcPts val="300"/>
              </a:spcBef>
            </a:pPr>
            <a:r>
              <a:rPr lang="fr-FR" sz="1600" dirty="0" smtClean="0">
                <a:latin typeface="Georgia" panose="02040502050405020303" pitchFamily="18" charset="0"/>
              </a:rPr>
              <a:t>Quatre classes (carte, dessin, filtre, photo), 100 images par classe</a:t>
            </a:r>
          </a:p>
          <a:p>
            <a:pPr marL="457200" lvl="1" indent="-457200">
              <a:lnSpc>
                <a:spcPts val="2600"/>
              </a:lnSpc>
              <a:spcBef>
                <a:spcPts val="300"/>
              </a:spcBef>
            </a:pPr>
            <a:r>
              <a:rPr lang="fr-FR" sz="1600" dirty="0" smtClean="0">
                <a:latin typeface="Georgia" panose="02040502050405020303" pitchFamily="18" charset="0"/>
              </a:rPr>
              <a:t>Pour </a:t>
            </a:r>
            <a:r>
              <a:rPr lang="fr-FR" sz="1600" dirty="0" err="1" smtClean="0">
                <a:latin typeface="Georgia" panose="02040502050405020303" pitchFamily="18" charset="0"/>
              </a:rPr>
              <a:t>Tensorflow</a:t>
            </a:r>
            <a:r>
              <a:rPr lang="fr-FR" sz="1600" dirty="0" smtClean="0">
                <a:latin typeface="Georgia" panose="02040502050405020303" pitchFamily="18" charset="0"/>
              </a:rPr>
              <a:t> :</a:t>
            </a:r>
          </a:p>
          <a:p>
            <a:pPr marL="457200" lvl="1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r>
              <a:rPr lang="fr-FR" dirty="0" smtClean="0">
                <a:latin typeface="Georgia" panose="02040502050405020303" pitchFamily="18" charset="0"/>
              </a:rPr>
              <a:t>script Python de partitionnement du jeu de données entrainement/test</a:t>
            </a:r>
          </a:p>
          <a:p>
            <a:pPr marL="457200" lvl="1" indent="-457200">
              <a:spcBef>
                <a:spcPts val="300"/>
              </a:spcBef>
              <a:buFont typeface="Arial"/>
              <a:buChar char="•"/>
            </a:pPr>
            <a:r>
              <a:rPr lang="fr-FR" dirty="0" smtClean="0">
                <a:latin typeface="Georgia" panose="02040502050405020303" pitchFamily="18" charset="0"/>
              </a:rPr>
              <a:t>liste des classes .</a:t>
            </a:r>
            <a:r>
              <a:rPr lang="fr-FR" dirty="0" err="1" smtClean="0">
                <a:latin typeface="Georgia" panose="02040502050405020303" pitchFamily="18" charset="0"/>
              </a:rPr>
              <a:t>txt</a:t>
            </a:r>
            <a:endParaRPr lang="fr-FR" dirty="0" smtClean="0">
              <a:latin typeface="Georgia" panose="02040502050405020303" pitchFamily="18" charset="0"/>
            </a:endParaRPr>
          </a:p>
          <a:p>
            <a:pPr marL="457200" indent="-457200">
              <a:lnSpc>
                <a:spcPts val="2600"/>
              </a:lnSpc>
              <a:spcBef>
                <a:spcPts val="300"/>
              </a:spcBef>
            </a:pPr>
            <a:r>
              <a:rPr lang="fr-FR" dirty="0" smtClean="0">
                <a:latin typeface="Georgia" panose="02040502050405020303" pitchFamily="18" charset="0"/>
              </a:rPr>
              <a:t> </a:t>
            </a:r>
            <a:r>
              <a:rPr lang="fr-FR" dirty="0" smtClean="0"/>
              <a:t> </a:t>
            </a:r>
          </a:p>
          <a:p>
            <a:pPr marL="457200" indent="-457200">
              <a:lnSpc>
                <a:spcPts val="2600"/>
              </a:lnSpc>
              <a:spcBef>
                <a:spcPts val="300"/>
              </a:spcBef>
            </a:pPr>
            <a:r>
              <a:rPr lang="fr-FR" sz="2000" dirty="0" smtClean="0">
                <a:latin typeface="Georgia" panose="02040502050405020303" pitchFamily="18" charset="0"/>
              </a:rPr>
              <a:t> </a:t>
            </a: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endParaRPr lang="fr-FR" sz="2000" dirty="0" smtClean="0">
              <a:latin typeface="Georgia" panose="02040502050405020303" pitchFamily="18" charset="0"/>
            </a:endParaRPr>
          </a:p>
          <a:p>
            <a:pPr>
              <a:lnSpc>
                <a:spcPts val="2600"/>
              </a:lnSpc>
            </a:pPr>
            <a:endParaRPr lang="fr-FR" sz="2000" dirty="0" smtClean="0"/>
          </a:p>
          <a:p>
            <a:pPr>
              <a:lnSpc>
                <a:spcPts val="2600"/>
              </a:lnSpc>
            </a:pPr>
            <a:endParaRPr lang="fr-FR" sz="2000" dirty="0"/>
          </a:p>
          <a:p>
            <a:pPr lvl="0"/>
            <a:endParaRPr lang="fr-FR" sz="20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22</a:t>
            </a:fld>
            <a:endParaRPr lang="fr-FR" dirty="0"/>
          </a:p>
        </p:txBody>
      </p:sp>
      <p:pic>
        <p:nvPicPr>
          <p:cNvPr id="6" name="Image 5" descr="bpt6k4600070w-4-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600450"/>
            <a:ext cx="1675638" cy="1028700"/>
          </a:xfrm>
          <a:prstGeom prst="rect">
            <a:avLst/>
          </a:prstGeom>
        </p:spPr>
      </p:pic>
      <p:pic>
        <p:nvPicPr>
          <p:cNvPr id="7" name="Image 6" descr="bpt6k4601343b-8-1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3600450"/>
            <a:ext cx="1665948" cy="1028700"/>
          </a:xfrm>
          <a:prstGeom prst="rect">
            <a:avLst/>
          </a:prstGeom>
        </p:spPr>
      </p:pic>
      <p:pic>
        <p:nvPicPr>
          <p:cNvPr id="8" name="Image 7" descr="blanche-1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800" y="3600450"/>
            <a:ext cx="1426678" cy="1028700"/>
          </a:xfrm>
          <a:prstGeom prst="rect">
            <a:avLst/>
          </a:prstGeom>
        </p:spPr>
      </p:pic>
      <p:pic>
        <p:nvPicPr>
          <p:cNvPr id="9" name="Image 8" descr="bpt6k4601840t-8-3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3600450"/>
            <a:ext cx="1430202" cy="1028700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fr-FR" sz="2800" b="1" dirty="0" smtClean="0">
                <a:solidFill>
                  <a:schemeClr val="tx1"/>
                </a:solidFill>
              </a:rPr>
              <a:t>Guides : </a:t>
            </a:r>
            <a:r>
              <a:rPr lang="fr-FR" sz="2800" dirty="0" smtClean="0">
                <a:solidFill>
                  <a:schemeClr val="tx1"/>
                </a:solidFill>
              </a:rPr>
              <a:t>création de comptes</a:t>
            </a:r>
            <a:endParaRPr lang="fr-FR" sz="2800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43000"/>
            <a:ext cx="8003232" cy="3657600"/>
          </a:xfrm>
        </p:spPr>
        <p:txBody>
          <a:bodyPr>
            <a:normAutofit/>
          </a:bodyPr>
          <a:lstStyle/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r>
              <a:rPr lang="fr-FR" sz="2000" dirty="0" smtClean="0">
                <a:latin typeface="Georgia" panose="02040502050405020303" pitchFamily="18" charset="0"/>
              </a:rPr>
              <a:t>Comptes IBM Watson Studio/Google ML : </a:t>
            </a:r>
            <a:br>
              <a:rPr lang="fr-FR" sz="2000" dirty="0" smtClean="0">
                <a:latin typeface="Georgia" panose="02040502050405020303" pitchFamily="18" charset="0"/>
              </a:rPr>
            </a:br>
            <a:r>
              <a:rPr lang="fr-FR" sz="2000" dirty="0" smtClean="0">
                <a:latin typeface="Georgia" panose="02040502050405020303" pitchFamily="18" charset="0"/>
              </a:rPr>
              <a:t>voir PDF </a:t>
            </a:r>
            <a:r>
              <a:rPr lang="fr-FR" sz="2000" i="1" dirty="0" err="1" smtClean="0">
                <a:latin typeface="Georgia" panose="02040502050405020303" pitchFamily="18" charset="0"/>
              </a:rPr>
              <a:t>setup_Watson-AutoML</a:t>
            </a:r>
            <a:endParaRPr lang="fr-FR" sz="2000" i="1" dirty="0" smtClean="0">
              <a:latin typeface="Georgia" panose="02040502050405020303" pitchFamily="18" charset="0"/>
            </a:endParaRPr>
          </a:p>
          <a:p>
            <a:pPr marL="457200" indent="-457200">
              <a:lnSpc>
                <a:spcPts val="2600"/>
              </a:lnSpc>
              <a:spcBef>
                <a:spcPts val="300"/>
              </a:spcBef>
            </a:pPr>
            <a:r>
              <a:rPr lang="fr-FR" sz="2000" dirty="0" smtClean="0"/>
              <a:t> </a:t>
            </a:r>
          </a:p>
          <a:p>
            <a:pPr marL="457200" indent="-457200">
              <a:lnSpc>
                <a:spcPts val="2600"/>
              </a:lnSpc>
              <a:spcBef>
                <a:spcPts val="300"/>
              </a:spcBef>
            </a:pPr>
            <a:r>
              <a:rPr lang="fr-FR" sz="2000" dirty="0" smtClean="0">
                <a:latin typeface="Georgia" panose="02040502050405020303" pitchFamily="18" charset="0"/>
              </a:rPr>
              <a:t> </a:t>
            </a: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endParaRPr lang="fr-FR" sz="2000" dirty="0" smtClean="0">
              <a:latin typeface="Georgia" panose="02040502050405020303" pitchFamily="18" charset="0"/>
            </a:endParaRPr>
          </a:p>
          <a:p>
            <a:pPr>
              <a:lnSpc>
                <a:spcPts val="2600"/>
              </a:lnSpc>
            </a:pPr>
            <a:endParaRPr lang="fr-FR" sz="2000" dirty="0" smtClean="0"/>
          </a:p>
          <a:p>
            <a:pPr>
              <a:lnSpc>
                <a:spcPts val="2600"/>
              </a:lnSpc>
            </a:pPr>
            <a:endParaRPr lang="fr-FR" sz="2000" dirty="0"/>
          </a:p>
          <a:p>
            <a:pPr lvl="0"/>
            <a:endParaRPr lang="fr-FR" sz="20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23</a:t>
            </a:fld>
            <a:endParaRPr lang="fr-FR" dirty="0"/>
          </a:p>
        </p:txBody>
      </p:sp>
      <p:pic>
        <p:nvPicPr>
          <p:cNvPr id="6" name="Image 5"/>
          <p:cNvPicPr/>
          <p:nvPr/>
        </p:nvPicPr>
        <p:blipFill>
          <a:blip r:embed="rId3"/>
          <a:stretch>
            <a:fillRect/>
          </a:stretch>
        </p:blipFill>
        <p:spPr>
          <a:xfrm>
            <a:off x="990600" y="2190750"/>
            <a:ext cx="2534120" cy="2208305"/>
          </a:xfrm>
          <a:prstGeom prst="rect">
            <a:avLst/>
          </a:prstGeom>
        </p:spPr>
      </p:pic>
      <p:pic>
        <p:nvPicPr>
          <p:cNvPr id="7" name="Image 6" descr="::::Desktop:Capture d’écran 2019-12-06 à 11.05.49.pn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38600" y="2190750"/>
            <a:ext cx="2666312" cy="2368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fr-FR" sz="2800" b="1" dirty="0" smtClean="0">
                <a:solidFill>
                  <a:schemeClr val="tx1"/>
                </a:solidFill>
              </a:rPr>
              <a:t>Guides : </a:t>
            </a:r>
            <a:r>
              <a:rPr lang="fr-FR" sz="2800" dirty="0" smtClean="0">
                <a:latin typeface="Georgia" panose="02040502050405020303" pitchFamily="18" charset="0"/>
              </a:rPr>
              <a:t>Obtenir la clé API IBM</a:t>
            </a:r>
            <a:br>
              <a:rPr lang="fr-FR" sz="2800" dirty="0" smtClean="0">
                <a:latin typeface="Georgia" panose="02040502050405020303" pitchFamily="18" charset="0"/>
              </a:rPr>
            </a:br>
            <a:endParaRPr lang="fr-FR" sz="2800" b="1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971550"/>
            <a:ext cx="8003232" cy="3657600"/>
          </a:xfrm>
        </p:spPr>
        <p:txBody>
          <a:bodyPr>
            <a:normAutofit/>
          </a:bodyPr>
          <a:lstStyle/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+mj-lt"/>
              <a:buAutoNum type="arabicPeriod"/>
            </a:pPr>
            <a:r>
              <a:rPr lang="fr-FR" dirty="0" smtClean="0">
                <a:latin typeface="Georgia" panose="02040502050405020303" pitchFamily="18" charset="0"/>
              </a:rPr>
              <a:t>Aller sur </a:t>
            </a:r>
            <a:r>
              <a:rPr lang="fr-FR" dirty="0" smtClean="0">
                <a:hlinkClick r:id="rId3"/>
              </a:rPr>
              <a:t>https://cloud.ibm.com/resources</a:t>
            </a:r>
            <a:endParaRPr lang="fr-FR" dirty="0" smtClean="0"/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+mj-lt"/>
              <a:buAutoNum type="arabicPeriod"/>
            </a:pPr>
            <a:r>
              <a:rPr lang="fr-FR" dirty="0" smtClean="0">
                <a:latin typeface="Georgia" panose="02040502050405020303" pitchFamily="18" charset="0"/>
              </a:rPr>
              <a:t>Sélectionner le service </a:t>
            </a:r>
            <a:r>
              <a:rPr lang="fr-FR" dirty="0" err="1" smtClean="0">
                <a:latin typeface="Georgia" panose="02040502050405020303" pitchFamily="18" charset="0"/>
              </a:rPr>
              <a:t>Watson-Studio</a:t>
            </a:r>
            <a:r>
              <a:rPr lang="fr-FR" dirty="0" smtClean="0">
                <a:latin typeface="Georgia" panose="02040502050405020303" pitchFamily="18" charset="0"/>
              </a:rPr>
              <a:t> </a:t>
            </a:r>
            <a:endParaRPr lang="fr-FR" dirty="0" smtClean="0"/>
          </a:p>
          <a:p>
            <a:pPr marL="457200" indent="-457200">
              <a:lnSpc>
                <a:spcPts val="2600"/>
              </a:lnSpc>
              <a:spcBef>
                <a:spcPts val="300"/>
              </a:spcBef>
            </a:pPr>
            <a:r>
              <a:rPr lang="fr-FR" sz="2000" dirty="0" smtClean="0"/>
              <a:t> </a:t>
            </a:r>
          </a:p>
          <a:p>
            <a:pPr marL="457200" indent="-457200">
              <a:lnSpc>
                <a:spcPts val="2600"/>
              </a:lnSpc>
              <a:spcBef>
                <a:spcPts val="300"/>
              </a:spcBef>
            </a:pPr>
            <a:r>
              <a:rPr lang="fr-FR" sz="2000" dirty="0" smtClean="0">
                <a:latin typeface="Georgia" panose="02040502050405020303" pitchFamily="18" charset="0"/>
              </a:rPr>
              <a:t> </a:t>
            </a: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endParaRPr lang="fr-FR" sz="2000" dirty="0" smtClean="0">
              <a:latin typeface="Georgia" panose="02040502050405020303" pitchFamily="18" charset="0"/>
            </a:endParaRPr>
          </a:p>
          <a:p>
            <a:pPr>
              <a:lnSpc>
                <a:spcPts val="2600"/>
              </a:lnSpc>
            </a:pPr>
            <a:endParaRPr lang="fr-FR" sz="2000" dirty="0" smtClean="0"/>
          </a:p>
          <a:p>
            <a:pPr>
              <a:lnSpc>
                <a:spcPts val="2600"/>
              </a:lnSpc>
            </a:pPr>
            <a:endParaRPr lang="fr-FR" sz="2000" dirty="0"/>
          </a:p>
          <a:p>
            <a:pPr lvl="0"/>
            <a:endParaRPr lang="fr-FR" sz="20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24</a:t>
            </a:fld>
            <a:endParaRPr lang="fr-FR" dirty="0"/>
          </a:p>
        </p:txBody>
      </p:sp>
      <p:pic>
        <p:nvPicPr>
          <p:cNvPr id="8" name="Image 7" descr="Capture d’écran 2020-03-25 à 15.24.2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919115"/>
            <a:ext cx="5410200" cy="2938635"/>
          </a:xfrm>
          <a:prstGeom prst="rect">
            <a:avLst/>
          </a:prstGeom>
        </p:spPr>
      </p:pic>
      <p:cxnSp>
        <p:nvCxnSpPr>
          <p:cNvPr id="9" name="Google Shape;415;p24"/>
          <p:cNvCxnSpPr/>
          <p:nvPr/>
        </p:nvCxnSpPr>
        <p:spPr>
          <a:xfrm rot="10800000">
            <a:off x="2209800" y="4400550"/>
            <a:ext cx="533400" cy="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Capture d’écran 2020-03-25 à 15.26.3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23" y="1849523"/>
            <a:ext cx="4907777" cy="3160627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fr-FR" sz="2800" b="1" dirty="0" smtClean="0">
                <a:solidFill>
                  <a:schemeClr val="tx1"/>
                </a:solidFill>
              </a:rPr>
              <a:t>Guides : </a:t>
            </a:r>
            <a:r>
              <a:rPr lang="fr-FR" sz="2800" dirty="0" smtClean="0">
                <a:latin typeface="Georgia" panose="02040502050405020303" pitchFamily="18" charset="0"/>
              </a:rPr>
              <a:t>Obtenir la clé API IBM</a:t>
            </a:r>
            <a:br>
              <a:rPr lang="fr-FR" sz="2800" dirty="0" smtClean="0">
                <a:latin typeface="Georgia" panose="02040502050405020303" pitchFamily="18" charset="0"/>
              </a:rPr>
            </a:br>
            <a:endParaRPr lang="fr-FR" sz="2800" b="1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971550"/>
            <a:ext cx="8003232" cy="3657600"/>
          </a:xfrm>
        </p:spPr>
        <p:txBody>
          <a:bodyPr>
            <a:normAutofit/>
          </a:bodyPr>
          <a:lstStyle/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+mj-lt"/>
              <a:buAutoNum type="arabicPeriod" startAt="3"/>
            </a:pPr>
            <a:r>
              <a:rPr lang="fr-FR" dirty="0" smtClean="0">
                <a:latin typeface="Georgia" panose="02040502050405020303" pitchFamily="18" charset="0"/>
              </a:rPr>
              <a:t>La clé est affichée dans l’onglet Manage </a:t>
            </a: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+mj-lt"/>
              <a:buAutoNum type="arabicPeriod" startAt="3"/>
            </a:pPr>
            <a:r>
              <a:rPr lang="fr-FR" dirty="0" smtClean="0">
                <a:latin typeface="Georgia" panose="02040502050405020303" pitchFamily="18" charset="0"/>
              </a:rPr>
              <a:t>La télécharger ou la copier</a:t>
            </a:r>
            <a:endParaRPr lang="fr-FR" dirty="0" smtClean="0"/>
          </a:p>
          <a:p>
            <a:pPr marL="457200" indent="-457200">
              <a:lnSpc>
                <a:spcPts val="2600"/>
              </a:lnSpc>
              <a:spcBef>
                <a:spcPts val="300"/>
              </a:spcBef>
            </a:pPr>
            <a:r>
              <a:rPr lang="fr-FR" sz="2000" dirty="0" smtClean="0"/>
              <a:t> </a:t>
            </a:r>
          </a:p>
          <a:p>
            <a:pPr marL="457200" indent="-457200">
              <a:lnSpc>
                <a:spcPts val="2600"/>
              </a:lnSpc>
              <a:spcBef>
                <a:spcPts val="300"/>
              </a:spcBef>
            </a:pPr>
            <a:r>
              <a:rPr lang="fr-FR" sz="2000" dirty="0" smtClean="0">
                <a:latin typeface="Georgia" panose="02040502050405020303" pitchFamily="18" charset="0"/>
              </a:rPr>
              <a:t> </a:t>
            </a: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endParaRPr lang="fr-FR" sz="2000" dirty="0" smtClean="0">
              <a:latin typeface="Georgia" panose="02040502050405020303" pitchFamily="18" charset="0"/>
            </a:endParaRPr>
          </a:p>
          <a:p>
            <a:pPr>
              <a:lnSpc>
                <a:spcPts val="2600"/>
              </a:lnSpc>
            </a:pPr>
            <a:endParaRPr lang="fr-FR" sz="2000" dirty="0" smtClean="0"/>
          </a:p>
          <a:p>
            <a:pPr>
              <a:lnSpc>
                <a:spcPts val="2600"/>
              </a:lnSpc>
            </a:pPr>
            <a:endParaRPr lang="fr-FR" sz="2000" dirty="0"/>
          </a:p>
          <a:p>
            <a:pPr lvl="0"/>
            <a:endParaRPr lang="fr-FR" sz="20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25</a:t>
            </a:fld>
            <a:endParaRPr lang="fr-FR" dirty="0"/>
          </a:p>
        </p:txBody>
      </p:sp>
      <p:cxnSp>
        <p:nvCxnSpPr>
          <p:cNvPr id="9" name="Google Shape;415;p24"/>
          <p:cNvCxnSpPr/>
          <p:nvPr/>
        </p:nvCxnSpPr>
        <p:spPr>
          <a:xfrm rot="10800000">
            <a:off x="3886200" y="4171951"/>
            <a:ext cx="457200" cy="30479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Classification avec Watson Studio </a:t>
            </a:r>
            <a:br>
              <a:rPr lang="en-US" sz="2800" b="1" dirty="0" smtClean="0"/>
            </a:br>
            <a:r>
              <a:rPr lang="en-US" sz="2800" b="1" dirty="0" err="1" smtClean="0"/>
              <a:t>ou</a:t>
            </a:r>
            <a:r>
              <a:rPr lang="en-US" sz="2800" b="1" dirty="0" smtClean="0"/>
              <a:t> Google </a:t>
            </a:r>
            <a:r>
              <a:rPr lang="en-US" sz="2800" b="1" dirty="0" err="1" smtClean="0"/>
              <a:t>AutoML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038350"/>
            <a:ext cx="8534400" cy="3657600"/>
          </a:xfrm>
        </p:spPr>
        <p:txBody>
          <a:bodyPr>
            <a:normAutofit/>
          </a:bodyPr>
          <a:lstStyle/>
          <a:p>
            <a:pPr marL="457200" indent="-457200">
              <a:lnSpc>
                <a:spcPts val="2600"/>
              </a:lnSpc>
              <a:spcBef>
                <a:spcPts val="600"/>
              </a:spcBef>
              <a:buFont typeface="+mj-lt"/>
              <a:buAutoNum type="arabicPeriod"/>
            </a:pPr>
            <a:r>
              <a:rPr lang="fr-FR" sz="1800" dirty="0" smtClean="0">
                <a:latin typeface="Georgia" panose="02040502050405020303" pitchFamily="18" charset="0"/>
              </a:rPr>
              <a:t>Préparer des images (</a:t>
            </a:r>
            <a:r>
              <a:rPr lang="fr-FR" sz="1800" i="1" dirty="0" smtClean="0">
                <a:latin typeface="Georgia" panose="02040502050405020303" pitchFamily="18" charset="0"/>
              </a:rPr>
              <a:t>x</a:t>
            </a:r>
            <a:r>
              <a:rPr lang="fr-FR" sz="1800" dirty="0" smtClean="0">
                <a:latin typeface="Georgia" panose="02040502050405020303" pitchFamily="18" charset="0"/>
              </a:rPr>
              <a:t> par classe)</a:t>
            </a:r>
          </a:p>
          <a:p>
            <a:pPr marL="457200" indent="-457200">
              <a:lnSpc>
                <a:spcPts val="2600"/>
              </a:lnSpc>
              <a:spcBef>
                <a:spcPts val="600"/>
              </a:spcBef>
              <a:buFont typeface="+mj-lt"/>
              <a:buAutoNum type="arabicPeriod"/>
            </a:pPr>
            <a:r>
              <a:rPr lang="fr-FR" sz="1800" dirty="0" smtClean="0">
                <a:latin typeface="Georgia" panose="02040502050405020303" pitchFamily="18" charset="0"/>
              </a:rPr>
              <a:t>Entraîner le modèle de classification</a:t>
            </a:r>
          </a:p>
          <a:p>
            <a:pPr marL="457200" indent="-457200">
              <a:lnSpc>
                <a:spcPts val="2600"/>
              </a:lnSpc>
              <a:spcBef>
                <a:spcPts val="600"/>
              </a:spcBef>
              <a:buFont typeface="+mj-lt"/>
              <a:buAutoNum type="arabicPeriod"/>
            </a:pPr>
            <a:r>
              <a:rPr lang="fr-FR" sz="1800" dirty="0" smtClean="0">
                <a:latin typeface="Georgia" panose="02040502050405020303" pitchFamily="18" charset="0"/>
              </a:rPr>
              <a:t>Evaluer, tester</a:t>
            </a:r>
          </a:p>
          <a:p>
            <a:pPr marL="457200" indent="-457200">
              <a:lnSpc>
                <a:spcPts val="2600"/>
              </a:lnSpc>
              <a:spcBef>
                <a:spcPts val="600"/>
              </a:spcBef>
              <a:buFont typeface="+mj-lt"/>
              <a:buAutoNum type="arabicPeriod"/>
            </a:pPr>
            <a:r>
              <a:rPr lang="fr-FR" sz="1800" dirty="0" smtClean="0">
                <a:latin typeface="Georgia" panose="02040502050405020303" pitchFamily="18" charset="0"/>
              </a:rPr>
              <a:t>Utiliser le modèle :</a:t>
            </a:r>
          </a:p>
          <a:p>
            <a:pPr marL="457200" lvl="6" indent="-457200">
              <a:lnSpc>
                <a:spcPts val="2600"/>
              </a:lnSpc>
              <a:buFont typeface="Arial"/>
              <a:buChar char="•"/>
            </a:pPr>
            <a:r>
              <a:rPr lang="fr-FR" sz="1600" dirty="0" smtClean="0">
                <a:latin typeface="Georgia" panose="02040502050405020303" pitchFamily="18" charset="0"/>
              </a:rPr>
              <a:t>dans l’écosystème </a:t>
            </a:r>
            <a:r>
              <a:rPr lang="fr-FR" sz="1600" dirty="0" err="1" smtClean="0">
                <a:latin typeface="Georgia" panose="02040502050405020303" pitchFamily="18" charset="0"/>
              </a:rPr>
              <a:t>cloud</a:t>
            </a:r>
            <a:r>
              <a:rPr lang="fr-FR" sz="1600" dirty="0" smtClean="0">
                <a:latin typeface="Georgia" panose="02040502050405020303" pitchFamily="18" charset="0"/>
              </a:rPr>
              <a:t> IBM/Google</a:t>
            </a:r>
          </a:p>
          <a:p>
            <a:pPr marL="457200" lvl="6" indent="-457200">
              <a:lnSpc>
                <a:spcPts val="2600"/>
              </a:lnSpc>
              <a:buFont typeface="Arial"/>
              <a:buChar char="•"/>
            </a:pPr>
            <a:r>
              <a:rPr lang="fr-FR" sz="1600" dirty="0" smtClean="0">
                <a:latin typeface="Georgia" panose="02040502050405020303" pitchFamily="18" charset="0"/>
              </a:rPr>
              <a:t>Apple </a:t>
            </a:r>
            <a:r>
              <a:rPr lang="fr-FR" sz="1600" dirty="0" err="1" smtClean="0">
                <a:latin typeface="Georgia" panose="02040502050405020303" pitchFamily="18" charset="0"/>
              </a:rPr>
              <a:t>CoreML</a:t>
            </a:r>
            <a:r>
              <a:rPr lang="fr-FR" sz="1600" dirty="0" smtClean="0">
                <a:latin typeface="Georgia" panose="02040502050405020303" pitchFamily="18" charset="0"/>
              </a:rPr>
              <a:t> (IBM)</a:t>
            </a:r>
          </a:p>
          <a:p>
            <a:pPr marL="457200" lvl="6" indent="-457200">
              <a:lnSpc>
                <a:spcPts val="2600"/>
              </a:lnSpc>
              <a:buFont typeface="Arial"/>
              <a:buChar char="•"/>
            </a:pPr>
            <a:r>
              <a:rPr lang="fr-FR" sz="1600" dirty="0" smtClean="0">
                <a:latin typeface="Georgia" panose="02040502050405020303" pitchFamily="18" charset="0"/>
              </a:rPr>
              <a:t>avec du code (via les API) </a:t>
            </a:r>
          </a:p>
          <a:p>
            <a:pPr>
              <a:lnSpc>
                <a:spcPts val="2600"/>
              </a:lnSpc>
              <a:buNone/>
            </a:pPr>
            <a:r>
              <a:rPr sz="1600" dirty="0" smtClean="0"/>
              <a:t> </a:t>
            </a:r>
            <a:endParaRPr lang="fr-FR" sz="1600" dirty="0" smtClean="0"/>
          </a:p>
          <a:p>
            <a:pPr>
              <a:lnSpc>
                <a:spcPts val="2600"/>
              </a:lnSpc>
            </a:pPr>
            <a:endParaRPr lang="fr-FR" sz="2000" dirty="0" smtClean="0"/>
          </a:p>
          <a:p>
            <a:pPr>
              <a:lnSpc>
                <a:spcPts val="2600"/>
              </a:lnSpc>
            </a:pPr>
            <a:endParaRPr lang="fr-FR" sz="2000" dirty="0"/>
          </a:p>
          <a:p>
            <a:pPr lvl="0"/>
            <a:endParaRPr lang="fr-FR" sz="20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30" name="image17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181600" y="2571750"/>
            <a:ext cx="3657600" cy="2306648"/>
          </a:xfrm>
          <a:prstGeom prst="rect">
            <a:avLst/>
          </a:prstGeom>
          <a:ln/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457200" y="1730573"/>
            <a:ext cx="76142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Georgia" panose="02040502050405020303" pitchFamily="18" charset="0"/>
              </a:rPr>
              <a:t>0.       Créer un compte IBM/Google et créer un projet de classification (voir document annexe) </a:t>
            </a:r>
            <a:endParaRPr lang="fr-FR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ce réservé du contenu 13" descr="Capture d’écran 2020-11-13 à 11.26.59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" y="1200150"/>
            <a:ext cx="7064132" cy="3657600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Avec IBM Watson Studio : </a:t>
            </a:r>
            <a:r>
              <a:rPr lang="en-US" sz="2800" dirty="0" err="1" smtClean="0"/>
              <a:t>créer</a:t>
            </a:r>
            <a:r>
              <a:rPr lang="en-US" sz="2800" dirty="0" smtClean="0"/>
              <a:t> un </a:t>
            </a:r>
            <a:r>
              <a:rPr lang="en-US" sz="2800" dirty="0" err="1" smtClean="0"/>
              <a:t>projet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4</a:t>
            </a:fld>
            <a:endParaRPr lang="fr-FR" dirty="0"/>
          </a:p>
        </p:txBody>
      </p:sp>
      <p:cxnSp>
        <p:nvCxnSpPr>
          <p:cNvPr id="13" name="Google Shape;415;p24"/>
          <p:cNvCxnSpPr/>
          <p:nvPr/>
        </p:nvCxnSpPr>
        <p:spPr>
          <a:xfrm rot="10800000">
            <a:off x="6153151" y="1428748"/>
            <a:ext cx="800098" cy="3048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Google Shape;415;p24"/>
          <p:cNvCxnSpPr/>
          <p:nvPr/>
        </p:nvCxnSpPr>
        <p:spPr>
          <a:xfrm rot="10800000">
            <a:off x="1981200" y="1581148"/>
            <a:ext cx="228600" cy="1524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8" descr="modele-visual-reco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4166" y="1162793"/>
            <a:ext cx="6598634" cy="365760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Avec IBM Watson Studio : </a:t>
            </a:r>
            <a:r>
              <a:rPr lang="en-US" sz="2800" dirty="0" err="1" smtClean="0"/>
              <a:t>ajouter</a:t>
            </a:r>
            <a:r>
              <a:rPr lang="en-US" sz="2800" dirty="0" smtClean="0"/>
              <a:t> un </a:t>
            </a:r>
            <a:r>
              <a:rPr lang="en-US" sz="2800" dirty="0" err="1" smtClean="0"/>
              <a:t>actif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5562600" y="3717724"/>
            <a:ext cx="3200400" cy="762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57200" lvl="0">
              <a:spcBef>
                <a:spcPts val="1000"/>
              </a:spcBef>
              <a:defRPr/>
            </a:pPr>
            <a:r>
              <a:rPr lang="fr-FR" sz="1200" dirty="0" smtClean="0">
                <a:latin typeface="Georgia" panose="02040502050405020303" pitchFamily="18" charset="0"/>
              </a:rPr>
              <a:t>Actif = modèle Visual Recognition</a:t>
            </a:r>
            <a:endParaRPr kumimoji="0" lang="fr-FR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endParaRPr kumimoji="0" lang="fr-FR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fr-FR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fr-FR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fr-FR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Google Shape;415;p24"/>
          <p:cNvCxnSpPr/>
          <p:nvPr/>
        </p:nvCxnSpPr>
        <p:spPr>
          <a:xfrm rot="16200000" flipV="1">
            <a:off x="5372844" y="3220194"/>
            <a:ext cx="760513" cy="5334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Espace réservé du contenu 14" descr="Capture d’écran 2020-11-13 à 11.29.33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" y="1143000"/>
            <a:ext cx="5107505" cy="3657600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Avec IBM Watson Studio : </a:t>
            </a:r>
            <a:r>
              <a:rPr lang="en-US" sz="2800" dirty="0" smtClean="0"/>
              <a:t>classification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2362200" y="2876550"/>
            <a:ext cx="3200400" cy="762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57200" lvl="0">
              <a:spcBef>
                <a:spcPts val="1000"/>
              </a:spcBef>
              <a:defRPr/>
            </a:pPr>
            <a:r>
              <a:rPr lang="fr-FR" sz="1200" dirty="0" smtClean="0">
                <a:latin typeface="Georgia" panose="02040502050405020303" pitchFamily="18" charset="0"/>
              </a:rPr>
              <a:t>modèle de classification</a:t>
            </a:r>
            <a:endParaRPr kumimoji="0" lang="fr-FR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endParaRPr kumimoji="0" lang="fr-FR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fr-FR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fr-FR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fr-FR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Google Shape;415;p24"/>
          <p:cNvCxnSpPr/>
          <p:nvPr/>
        </p:nvCxnSpPr>
        <p:spPr>
          <a:xfrm rot="10800000">
            <a:off x="2133600" y="2495550"/>
            <a:ext cx="685800" cy="5334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Capture d’écran 2020-11-13 à 11.34.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91872"/>
            <a:ext cx="7772400" cy="3799441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Avec IBM Watson Studio : </a:t>
            </a:r>
            <a:r>
              <a:rPr lang="en-US" sz="2800" dirty="0" err="1" smtClean="0"/>
              <a:t>créer</a:t>
            </a:r>
            <a:r>
              <a:rPr lang="en-US" sz="2800" dirty="0" smtClean="0"/>
              <a:t> les classes 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7315200" y="3943350"/>
            <a:ext cx="1828800" cy="10668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57200" lvl="0">
              <a:spcBef>
                <a:spcPts val="1000"/>
              </a:spcBef>
              <a:defRPr/>
            </a:pPr>
            <a:r>
              <a:rPr lang="fr-FR" sz="1200" dirty="0" smtClean="0">
                <a:latin typeface="Georgia" panose="02040502050405020303" pitchFamily="18" charset="0"/>
              </a:rPr>
              <a:t>Classes : 10 images mini </a:t>
            </a:r>
            <a:br>
              <a:rPr lang="fr-FR" sz="1200" dirty="0" smtClean="0">
                <a:latin typeface="Georgia" panose="02040502050405020303" pitchFamily="18" charset="0"/>
              </a:rPr>
            </a:br>
            <a:r>
              <a:rPr lang="fr-FR" sz="1200" dirty="0" smtClean="0">
                <a:latin typeface="Georgia" panose="02040502050405020303" pitchFamily="18" charset="0"/>
              </a:rPr>
              <a:t>pour Watson, </a:t>
            </a:r>
            <a:br>
              <a:rPr lang="fr-FR" sz="1200" dirty="0" smtClean="0">
                <a:latin typeface="Georgia" panose="02040502050405020303" pitchFamily="18" charset="0"/>
              </a:rPr>
            </a:br>
            <a:r>
              <a:rPr lang="fr-FR" sz="1200" dirty="0" smtClean="0">
                <a:latin typeface="Georgia" panose="02040502050405020303" pitchFamily="18" charset="0"/>
              </a:rPr>
              <a:t>un ZIP par classe</a:t>
            </a:r>
            <a:endParaRPr kumimoji="0" lang="fr-FR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endParaRPr kumimoji="0" lang="fr-FR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fr-FR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fr-FR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fr-FR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Google Shape;415;p24"/>
          <p:cNvCxnSpPr/>
          <p:nvPr/>
        </p:nvCxnSpPr>
        <p:spPr>
          <a:xfrm rot="16200000" flipV="1">
            <a:off x="7232229" y="2945979"/>
            <a:ext cx="1485156" cy="509586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Capture d’écran 2020-11-13 à 11.40.5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91" y="1143000"/>
            <a:ext cx="5384609" cy="3586965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Avec IBM Watson Studio : </a:t>
            </a:r>
            <a:r>
              <a:rPr lang="en-US" sz="2800" dirty="0" err="1" smtClean="0"/>
              <a:t>entraîner</a:t>
            </a:r>
            <a:r>
              <a:rPr lang="en-US" sz="2800" dirty="0" smtClean="0"/>
              <a:t> le </a:t>
            </a:r>
            <a:r>
              <a:rPr lang="en-US" sz="2800" dirty="0" err="1" smtClean="0"/>
              <a:t>modèle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8</a:t>
            </a:fld>
            <a:endParaRPr lang="fr-FR" dirty="0"/>
          </a:p>
        </p:txBody>
      </p:sp>
      <p:cxnSp>
        <p:nvCxnSpPr>
          <p:cNvPr id="8" name="Google Shape;415;p24"/>
          <p:cNvCxnSpPr/>
          <p:nvPr/>
        </p:nvCxnSpPr>
        <p:spPr>
          <a:xfrm rot="10800000">
            <a:off x="5791200" y="3257550"/>
            <a:ext cx="357186" cy="230087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6148386" y="3409950"/>
            <a:ext cx="1052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0B432"/>
                </a:solidFill>
              </a:rPr>
              <a:t>classes (4)</a:t>
            </a:r>
          </a:p>
          <a:p>
            <a:endParaRPr lang="fr-FR" dirty="0">
              <a:solidFill>
                <a:srgbClr val="158158"/>
              </a:solidFill>
            </a:endParaRPr>
          </a:p>
        </p:txBody>
      </p:sp>
      <p:cxnSp>
        <p:nvCxnSpPr>
          <p:cNvPr id="10" name="Google Shape;415;p24"/>
          <p:cNvCxnSpPr/>
          <p:nvPr/>
        </p:nvCxnSpPr>
        <p:spPr>
          <a:xfrm rot="10800000">
            <a:off x="4367214" y="1694706"/>
            <a:ext cx="357186" cy="230087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IBM Watson Studio : </a:t>
            </a:r>
            <a:r>
              <a:rPr lang="en-US" sz="2800" dirty="0" smtClean="0"/>
              <a:t>test du </a:t>
            </a:r>
            <a:r>
              <a:rPr lang="en-US" sz="2800" dirty="0" err="1" smtClean="0"/>
              <a:t>modèle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6" name="Image 5" descr="::::Desktop:Capture d’écran 2019-12-05 à 11.07.30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1352550"/>
            <a:ext cx="3748828" cy="2998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7" name="Google Shape;415;p24"/>
          <p:cNvCxnSpPr/>
          <p:nvPr/>
        </p:nvCxnSpPr>
        <p:spPr>
          <a:xfrm rot="10800000" flipV="1">
            <a:off x="3962400" y="3562353"/>
            <a:ext cx="319828" cy="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4412086" y="3406973"/>
            <a:ext cx="2325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0B432"/>
                </a:solidFill>
              </a:rPr>
              <a:t>probabilité « carte » = 65%</a:t>
            </a:r>
          </a:p>
          <a:p>
            <a:endParaRPr lang="fr-FR" dirty="0">
              <a:solidFill>
                <a:srgbClr val="158158"/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16112</TotalTime>
  <Words>913</Words>
  <PresentationFormat>Présentation à l'écran (16:9)</PresentationFormat>
  <Paragraphs>207</Paragraphs>
  <Slides>25</Slides>
  <Notes>24</Notes>
  <HiddenSlides>0</HiddenSlides>
  <MMClips>0</MMClips>
  <ScaleCrop>false</ScaleCrop>
  <HeadingPairs>
    <vt:vector size="4" baseType="variant">
      <vt:variant>
        <vt:lpstr>Modèle de conception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26" baseType="lpstr">
      <vt:lpstr>Custom</vt:lpstr>
      <vt:lpstr>Jean-Philippe Moreux  Bibliothèque nationale de France DSR/DCP, service Coopération  numérique et Gallica  Expert scientifique Gallica</vt:lpstr>
      <vt:lpstr>Plan</vt:lpstr>
      <vt:lpstr>Classification avec Watson Studio  ou Google AutoML</vt:lpstr>
      <vt:lpstr>Avec IBM Watson Studio : créer un projet</vt:lpstr>
      <vt:lpstr>Avec IBM Watson Studio : ajouter un actif</vt:lpstr>
      <vt:lpstr>Avec IBM Watson Studio : classification</vt:lpstr>
      <vt:lpstr>Avec IBM Watson Studio : créer les classes </vt:lpstr>
      <vt:lpstr>Avec IBM Watson Studio : entraîner le modèle</vt:lpstr>
      <vt:lpstr>IBM Watson Studio : test du modèle</vt:lpstr>
      <vt:lpstr>IBM Watson Studio : utiliser le modèle (localement)</vt:lpstr>
      <vt:lpstr>IBM Watson Studio : utiliser le modèle</vt:lpstr>
      <vt:lpstr>IBM Watson Studio : utiliser le modèle</vt:lpstr>
      <vt:lpstr>IBM Watson Studio : utiliser le modèle</vt:lpstr>
      <vt:lpstr>Avec Google Cloud Platform/AutoML : upload</vt:lpstr>
      <vt:lpstr>Google Cloud/AutoML : définition des classes</vt:lpstr>
      <vt:lpstr>Google Cloud/AutoML : entrainement</vt:lpstr>
      <vt:lpstr>Google Cloud Platform/AutoML : test du modèle</vt:lpstr>
      <vt:lpstr>Google Cloud Platform/AutoML : test du modèle</vt:lpstr>
      <vt:lpstr>Classification avec un framework IA</vt:lpstr>
      <vt:lpstr>Exemple avec TensorFlow</vt:lpstr>
      <vt:lpstr>Annexes</vt:lpstr>
      <vt:lpstr>Jeu de données Gallica</vt:lpstr>
      <vt:lpstr>Guides : création de comptes</vt:lpstr>
      <vt:lpstr>Guides : Obtenir la clé API IBM </vt:lpstr>
      <vt:lpstr>Guides : Obtenir la clé API IBM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 de Snoop</dc:title>
  <cp:lastModifiedBy>JP Moreux</cp:lastModifiedBy>
  <cp:revision>421</cp:revision>
  <dcterms:created xsi:type="dcterms:W3CDTF">2020-11-13T13:22:36Z</dcterms:created>
  <dcterms:modified xsi:type="dcterms:W3CDTF">2020-11-13T13:28:41Z</dcterms:modified>
</cp:coreProperties>
</file>